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0" r:id="rId2"/>
    <p:sldId id="286" r:id="rId3"/>
    <p:sldId id="287" r:id="rId4"/>
    <p:sldId id="289" r:id="rId5"/>
    <p:sldId id="288" r:id="rId6"/>
    <p:sldId id="293" r:id="rId7"/>
    <p:sldId id="292" r:id="rId8"/>
    <p:sldId id="290" r:id="rId9"/>
    <p:sldId id="294"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B511590-626A-4A38-A18D-F122D4ADDD10}" type="datetimeFigureOut">
              <a:rPr lang="es-ES"/>
              <a:pPr>
                <a:defRPr/>
              </a:pPr>
              <a:t>04/10/2013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1582EEC-7E7B-4E76-B2E7-D08487EB7AFB}" type="slidenum">
              <a:rPr lang="es-ES"/>
              <a:pPr/>
              <a:t>‹Nº›</a:t>
            </a:fld>
            <a:endParaRPr lang="es-ES"/>
          </a:p>
        </p:txBody>
      </p:sp>
    </p:spTree>
    <p:extLst>
      <p:ext uri="{BB962C8B-B14F-4D97-AF65-F5344CB8AC3E}">
        <p14:creationId xmlns:p14="http://schemas.microsoft.com/office/powerpoint/2010/main" val="2396033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1582EEC-7E7B-4E76-B2E7-D08487EB7AFB}" type="slidenum">
              <a:rPr lang="es-ES" smtClean="0"/>
              <a:pPr/>
              <a:t>1</a:t>
            </a:fld>
            <a:endParaRPr lang="es-ES"/>
          </a:p>
        </p:txBody>
      </p:sp>
    </p:spTree>
    <p:extLst>
      <p:ext uri="{BB962C8B-B14F-4D97-AF65-F5344CB8AC3E}">
        <p14:creationId xmlns:p14="http://schemas.microsoft.com/office/powerpoint/2010/main" val="3695822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A59CAC8-9567-43DB-8FD4-E0A8BE7DABC9}" type="datetimeFigureOut">
              <a:rPr lang="es-ES">
                <a:solidFill>
                  <a:prstClr val="black">
                    <a:tint val="75000"/>
                  </a:prstClr>
                </a:solidFill>
              </a:rPr>
              <a:pPr>
                <a:defRPr/>
              </a:pPr>
              <a:t>04/10/2013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D313A98-D3AF-48F3-9DB0-0F668299FA42}" type="slidenum">
              <a:rPr lang="es-ES"/>
              <a:pPr>
                <a:defRPr/>
              </a:pPr>
              <a:t>‹Nº›</a:t>
            </a:fld>
            <a:endParaRPr lang="es-ES"/>
          </a:p>
        </p:txBody>
      </p:sp>
    </p:spTree>
    <p:extLst>
      <p:ext uri="{BB962C8B-B14F-4D97-AF65-F5344CB8AC3E}">
        <p14:creationId xmlns:p14="http://schemas.microsoft.com/office/powerpoint/2010/main" val="336818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5F26F1B-B45D-42D8-8D9C-F4BB7E1DD3F1}" type="datetimeFigureOut">
              <a:rPr lang="es-ES">
                <a:solidFill>
                  <a:prstClr val="black">
                    <a:tint val="75000"/>
                  </a:prstClr>
                </a:solidFill>
              </a:rPr>
              <a:pPr>
                <a:defRPr/>
              </a:pPr>
              <a:t>04/10/2013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AFCF87A4-98EA-4D4E-AB27-9FEAC776F6BB}" type="slidenum">
              <a:rPr lang="es-ES"/>
              <a:pPr>
                <a:defRPr/>
              </a:pPr>
              <a:t>‹Nº›</a:t>
            </a:fld>
            <a:endParaRPr lang="es-ES"/>
          </a:p>
        </p:txBody>
      </p:sp>
    </p:spTree>
    <p:extLst>
      <p:ext uri="{BB962C8B-B14F-4D97-AF65-F5344CB8AC3E}">
        <p14:creationId xmlns:p14="http://schemas.microsoft.com/office/powerpoint/2010/main" val="2498899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63DBCDD-C3ED-4D63-82B3-2A637F3EB904}" type="datetimeFigureOut">
              <a:rPr lang="es-ES">
                <a:solidFill>
                  <a:prstClr val="black">
                    <a:tint val="75000"/>
                  </a:prstClr>
                </a:solidFill>
              </a:rPr>
              <a:pPr>
                <a:defRPr/>
              </a:pPr>
              <a:t>04/10/2013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7A66E62-A226-4BFD-9D26-164B6D2BDF9F}" type="slidenum">
              <a:rPr lang="es-ES"/>
              <a:pPr>
                <a:defRPr/>
              </a:pPr>
              <a:t>‹Nº›</a:t>
            </a:fld>
            <a:endParaRPr lang="es-ES"/>
          </a:p>
        </p:txBody>
      </p:sp>
    </p:spTree>
    <p:extLst>
      <p:ext uri="{BB962C8B-B14F-4D97-AF65-F5344CB8AC3E}">
        <p14:creationId xmlns:p14="http://schemas.microsoft.com/office/powerpoint/2010/main" val="413394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1CEEE91-F646-4AF1-AABA-4EC8D896A007}" type="datetimeFigureOut">
              <a:rPr lang="es-ES">
                <a:solidFill>
                  <a:prstClr val="black">
                    <a:tint val="75000"/>
                  </a:prstClr>
                </a:solidFill>
              </a:rPr>
              <a:pPr>
                <a:defRPr/>
              </a:pPr>
              <a:t>04/10/2013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F080616-4A5C-46C0-A707-5EA531BDF6CF}" type="slidenum">
              <a:rPr lang="es-ES"/>
              <a:pPr>
                <a:defRPr/>
              </a:pPr>
              <a:t>‹Nº›</a:t>
            </a:fld>
            <a:endParaRPr lang="es-ES"/>
          </a:p>
        </p:txBody>
      </p:sp>
    </p:spTree>
    <p:extLst>
      <p:ext uri="{BB962C8B-B14F-4D97-AF65-F5344CB8AC3E}">
        <p14:creationId xmlns:p14="http://schemas.microsoft.com/office/powerpoint/2010/main" val="123612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2C47435-82EB-472E-83E0-53413AF2D6AB}" type="datetimeFigureOut">
              <a:rPr lang="es-ES">
                <a:solidFill>
                  <a:prstClr val="black">
                    <a:tint val="75000"/>
                  </a:prstClr>
                </a:solidFill>
              </a:rPr>
              <a:pPr>
                <a:defRPr/>
              </a:pPr>
              <a:t>04/10/2013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E0C8869-DA8F-4EF3-83C5-99D93927849E}" type="slidenum">
              <a:rPr lang="es-ES"/>
              <a:pPr>
                <a:defRPr/>
              </a:pPr>
              <a:t>‹Nº›</a:t>
            </a:fld>
            <a:endParaRPr lang="es-ES"/>
          </a:p>
        </p:txBody>
      </p:sp>
    </p:spTree>
    <p:extLst>
      <p:ext uri="{BB962C8B-B14F-4D97-AF65-F5344CB8AC3E}">
        <p14:creationId xmlns:p14="http://schemas.microsoft.com/office/powerpoint/2010/main" val="298486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4011CF80-AA08-4DC1-8C6F-383DE5C578FA}" type="datetimeFigureOut">
              <a:rPr lang="es-ES">
                <a:solidFill>
                  <a:prstClr val="black">
                    <a:tint val="75000"/>
                  </a:prstClr>
                </a:solidFill>
              </a:rPr>
              <a:pPr>
                <a:defRPr/>
              </a:pPr>
              <a:t>04/10/2013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7CE9D2F-892B-47D3-980D-42CA79BD2F30}" type="slidenum">
              <a:rPr lang="es-ES"/>
              <a:pPr>
                <a:defRPr/>
              </a:pPr>
              <a:t>‹Nº›</a:t>
            </a:fld>
            <a:endParaRPr lang="es-ES"/>
          </a:p>
        </p:txBody>
      </p:sp>
    </p:spTree>
    <p:extLst>
      <p:ext uri="{BB962C8B-B14F-4D97-AF65-F5344CB8AC3E}">
        <p14:creationId xmlns:p14="http://schemas.microsoft.com/office/powerpoint/2010/main" val="158289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C29F6FC8-DA46-478A-92AB-44AB15DA8682}" type="datetimeFigureOut">
              <a:rPr lang="es-ES">
                <a:solidFill>
                  <a:prstClr val="black">
                    <a:tint val="75000"/>
                  </a:prstClr>
                </a:solidFill>
              </a:rPr>
              <a:pPr>
                <a:defRPr/>
              </a:pPr>
              <a:t>04/10/2013</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D4DD7D13-77EF-4281-A77B-71E14F6B9813}" type="slidenum">
              <a:rPr lang="es-ES"/>
              <a:pPr>
                <a:defRPr/>
              </a:pPr>
              <a:t>‹Nº›</a:t>
            </a:fld>
            <a:endParaRPr lang="es-ES"/>
          </a:p>
        </p:txBody>
      </p:sp>
    </p:spTree>
    <p:extLst>
      <p:ext uri="{BB962C8B-B14F-4D97-AF65-F5344CB8AC3E}">
        <p14:creationId xmlns:p14="http://schemas.microsoft.com/office/powerpoint/2010/main" val="269103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9E9F039-4CB2-4E24-A95A-0607AA82E7D8}" type="datetimeFigureOut">
              <a:rPr lang="es-ES">
                <a:solidFill>
                  <a:prstClr val="black">
                    <a:tint val="75000"/>
                  </a:prstClr>
                </a:solidFill>
              </a:rPr>
              <a:pPr>
                <a:defRPr/>
              </a:pPr>
              <a:t>04/10/2013</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7A06D20E-6A5D-4CEC-8947-2D6D99390D6D}" type="slidenum">
              <a:rPr lang="es-ES"/>
              <a:pPr>
                <a:defRPr/>
              </a:pPr>
              <a:t>‹Nº›</a:t>
            </a:fld>
            <a:endParaRPr lang="es-ES"/>
          </a:p>
        </p:txBody>
      </p:sp>
    </p:spTree>
    <p:extLst>
      <p:ext uri="{BB962C8B-B14F-4D97-AF65-F5344CB8AC3E}">
        <p14:creationId xmlns:p14="http://schemas.microsoft.com/office/powerpoint/2010/main" val="396145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12069DE-C093-4036-8FA4-10F5625BE106}" type="datetimeFigureOut">
              <a:rPr lang="es-ES">
                <a:solidFill>
                  <a:prstClr val="black">
                    <a:tint val="75000"/>
                  </a:prstClr>
                </a:solidFill>
              </a:rPr>
              <a:pPr>
                <a:defRPr/>
              </a:pPr>
              <a:t>04/10/2013</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AEFB4B4D-DDBD-40D7-8363-124AED29FBB2}" type="slidenum">
              <a:rPr lang="es-ES"/>
              <a:pPr>
                <a:defRPr/>
              </a:pPr>
              <a:t>‹Nº›</a:t>
            </a:fld>
            <a:endParaRPr lang="es-ES"/>
          </a:p>
        </p:txBody>
      </p:sp>
    </p:spTree>
    <p:extLst>
      <p:ext uri="{BB962C8B-B14F-4D97-AF65-F5344CB8AC3E}">
        <p14:creationId xmlns:p14="http://schemas.microsoft.com/office/powerpoint/2010/main" val="227885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A20D41C-42AE-4416-9919-89E1E0F0169F}" type="datetimeFigureOut">
              <a:rPr lang="es-ES">
                <a:solidFill>
                  <a:prstClr val="black">
                    <a:tint val="75000"/>
                  </a:prstClr>
                </a:solidFill>
              </a:rPr>
              <a:pPr>
                <a:defRPr/>
              </a:pPr>
              <a:t>04/10/2013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A4F71BAE-8113-45D3-9F3B-A4A05EFDBC75}" type="slidenum">
              <a:rPr lang="es-ES"/>
              <a:pPr>
                <a:defRPr/>
              </a:pPr>
              <a:t>‹Nº›</a:t>
            </a:fld>
            <a:endParaRPr lang="es-ES"/>
          </a:p>
        </p:txBody>
      </p:sp>
    </p:spTree>
    <p:extLst>
      <p:ext uri="{BB962C8B-B14F-4D97-AF65-F5344CB8AC3E}">
        <p14:creationId xmlns:p14="http://schemas.microsoft.com/office/powerpoint/2010/main" val="246213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9C689FC-1D28-4DB8-895F-81CAC864F51F}" type="datetimeFigureOut">
              <a:rPr lang="es-ES">
                <a:solidFill>
                  <a:prstClr val="black">
                    <a:tint val="75000"/>
                  </a:prstClr>
                </a:solidFill>
              </a:rPr>
              <a:pPr>
                <a:defRPr/>
              </a:pPr>
              <a:t>04/10/2013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83860E63-B347-4B23-AD14-7021C0646FD9}" type="slidenum">
              <a:rPr lang="es-ES"/>
              <a:pPr>
                <a:defRPr/>
              </a:pPr>
              <a:t>‹Nº›</a:t>
            </a:fld>
            <a:endParaRPr lang="es-ES"/>
          </a:p>
        </p:txBody>
      </p:sp>
    </p:spTree>
    <p:extLst>
      <p:ext uri="{BB962C8B-B14F-4D97-AF65-F5344CB8AC3E}">
        <p14:creationId xmlns:p14="http://schemas.microsoft.com/office/powerpoint/2010/main" val="283810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22BD107-B9B7-4E8E-B457-377C25259699}" type="datetimeFigureOut">
              <a:rPr lang="es-ES">
                <a:solidFill>
                  <a:prstClr val="black">
                    <a:tint val="75000"/>
                  </a:prstClr>
                </a:solidFill>
              </a:rPr>
              <a:pPr>
                <a:defRPr/>
              </a:pPr>
              <a:t>04/10/2013</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8FEF890-FADA-4659-92CF-35BA3B9C0763}" type="slidenum">
              <a:rPr lang="es-ES">
                <a:latin typeface="Calibri" panose="020F0502020204030204" pitchFamily="34" charset="0"/>
              </a:rPr>
              <a:pPr>
                <a:defRPr/>
              </a:pPr>
              <a:t>‹Nº›</a:t>
            </a:fld>
            <a:endParaRPr lang="es-ES">
              <a:latin typeface="Calibri" panose="020F0502020204030204" pitchFamily="34" charset="0"/>
            </a:endParaRPr>
          </a:p>
        </p:txBody>
      </p:sp>
    </p:spTree>
    <p:extLst>
      <p:ext uri="{BB962C8B-B14F-4D97-AF65-F5344CB8AC3E}">
        <p14:creationId xmlns:p14="http://schemas.microsoft.com/office/powerpoint/2010/main" val="2094695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8.gif"/><Relationship Id="rId4" Type="http://schemas.openxmlformats.org/officeDocument/2006/relationships/image" Target="../media/image17.gif"/></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pic>
        <p:nvPicPr>
          <p:cNvPr id="7" name="3 Imagen" descr="D:\W Varios\Logos\Logo 2008\Logo0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1459533" cy="227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ctrTitle"/>
          </p:nvPr>
        </p:nvSpPr>
        <p:spPr>
          <a:xfrm>
            <a:off x="1609800" y="83321"/>
            <a:ext cx="7215187" cy="2193552"/>
          </a:xfrm>
        </p:spPr>
        <p:txBody>
          <a:bodyPr/>
          <a:lstStyle/>
          <a:p>
            <a:r>
              <a:rPr lang="es-ES" sz="3100" b="1" u="sng" dirty="0" smtClean="0"/>
              <a:t>Tema: Las </a:t>
            </a:r>
            <a:r>
              <a:rPr lang="es-ES" sz="3100" b="1" u="sng" dirty="0"/>
              <a:t>Consultas </a:t>
            </a:r>
            <a:r>
              <a:rPr lang="es-ES" sz="3100" b="1" u="sng" dirty="0" smtClean="0"/>
              <a:t>(y II)</a:t>
            </a:r>
            <a:br>
              <a:rPr lang="es-ES" sz="3100" b="1" u="sng" dirty="0" smtClean="0"/>
            </a:br>
            <a:r>
              <a:rPr lang="es-ES" sz="2800" i="1" dirty="0" smtClean="0"/>
              <a:t>Tipos </a:t>
            </a:r>
            <a:r>
              <a:rPr lang="es-ES" sz="2800" i="1" dirty="0"/>
              <a:t>de uniones. Consultas avanzadas de totales y de acciones. Campos calculados, el generador de expresiones, </a:t>
            </a:r>
            <a:r>
              <a:rPr lang="es-ES" sz="2800" i="1" dirty="0" err="1" smtClean="0"/>
              <a:t>etc</a:t>
            </a:r>
            <a:endParaRPr lang="es-ES" dirty="0" smtClean="0"/>
          </a:p>
        </p:txBody>
      </p:sp>
      <p:sp>
        <p:nvSpPr>
          <p:cNvPr id="9" name="2 Subtítulo"/>
          <p:cNvSpPr>
            <a:spLocks noGrp="1"/>
          </p:cNvSpPr>
          <p:nvPr>
            <p:ph type="subTitle" idx="1"/>
          </p:nvPr>
        </p:nvSpPr>
        <p:spPr>
          <a:xfrm>
            <a:off x="107504" y="2420888"/>
            <a:ext cx="8856984" cy="4032448"/>
          </a:xfrm>
          <a:ln w="12700">
            <a:solidFill>
              <a:schemeClr val="tx2"/>
            </a:solidFill>
          </a:ln>
        </p:spPr>
        <p:txBody>
          <a:bodyPr rtlCol="0">
            <a:noAutofit/>
          </a:bodyPr>
          <a:lstStyle/>
          <a:p>
            <a:pPr algn="l" fontAlgn="auto">
              <a:spcAft>
                <a:spcPts val="0"/>
              </a:spcAft>
              <a:defRPr/>
            </a:pPr>
            <a:r>
              <a:rPr lang="es-ES" sz="2000" b="1" u="sng" dirty="0" smtClean="0"/>
              <a:t>Índice:</a:t>
            </a:r>
          </a:p>
          <a:p>
            <a:pPr algn="l" fontAlgn="auto">
              <a:spcAft>
                <a:spcPts val="0"/>
              </a:spcAft>
              <a:defRPr/>
            </a:pPr>
            <a:r>
              <a:rPr lang="es-ES" sz="1800" b="1" dirty="0"/>
              <a:t>1 </a:t>
            </a:r>
            <a:r>
              <a:rPr lang="es-ES" sz="1800" b="1" dirty="0" smtClean="0"/>
              <a:t>Trabajar con consultas basadas en múltiples tablas/consultas. Tipos de uniones o relaciones</a:t>
            </a:r>
            <a:endParaRPr lang="es-ES" sz="1800" b="1" dirty="0"/>
          </a:p>
          <a:p>
            <a:pPr lvl="0" algn="l"/>
            <a:r>
              <a:rPr lang="es-ES" sz="1800" b="1" dirty="0" smtClean="0"/>
              <a:t>2 Consultas avanzadas: consulta de totales</a:t>
            </a:r>
            <a:endParaRPr lang="es-ES" sz="1800" b="1" dirty="0"/>
          </a:p>
          <a:p>
            <a:pPr lvl="0" algn="l"/>
            <a:r>
              <a:rPr lang="es-ES" sz="1800" b="1" dirty="0" smtClean="0"/>
              <a:t>3 Consultas avanzadas: trabajar con campos calculados</a:t>
            </a:r>
          </a:p>
          <a:p>
            <a:pPr lvl="1" algn="l"/>
            <a:r>
              <a:rPr lang="es-ES_tradnl" sz="1400" b="1" dirty="0" smtClean="0"/>
              <a:t>El generador de expresiones</a:t>
            </a:r>
          </a:p>
          <a:p>
            <a:pPr lvl="1" algn="l"/>
            <a:r>
              <a:rPr lang="es-ES_tradnl" sz="1400" b="1" dirty="0" smtClean="0"/>
              <a:t>Empleo de expresiones frecuentes incorporadas </a:t>
            </a:r>
            <a:endParaRPr lang="es-ES" sz="1400" b="1" dirty="0"/>
          </a:p>
          <a:p>
            <a:pPr algn="l" fontAlgn="auto">
              <a:spcAft>
                <a:spcPts val="0"/>
              </a:spcAft>
              <a:defRPr/>
            </a:pPr>
            <a:r>
              <a:rPr lang="es-ES" sz="1800" b="1" dirty="0" smtClean="0"/>
              <a:t>4 Consultas avanzadas: consulta de acciones</a:t>
            </a:r>
          </a:p>
          <a:p>
            <a:pPr lvl="1" algn="l" fontAlgn="auto">
              <a:spcAft>
                <a:spcPts val="0"/>
              </a:spcAft>
              <a:defRPr/>
            </a:pPr>
            <a:r>
              <a:rPr lang="es-ES_tradnl" sz="1400" b="1" dirty="0" smtClean="0"/>
              <a:t>Consulta de creación de tabla</a:t>
            </a:r>
          </a:p>
          <a:p>
            <a:pPr lvl="1" algn="l" fontAlgn="auto">
              <a:spcAft>
                <a:spcPts val="0"/>
              </a:spcAft>
              <a:defRPr/>
            </a:pPr>
            <a:r>
              <a:rPr lang="es-ES_tradnl" sz="1400" b="1" dirty="0" smtClean="0"/>
              <a:t>Consulta de eliminación de registros</a:t>
            </a:r>
          </a:p>
          <a:p>
            <a:pPr lvl="1" algn="l" fontAlgn="auto">
              <a:spcAft>
                <a:spcPts val="0"/>
              </a:spcAft>
              <a:defRPr/>
            </a:pPr>
            <a:r>
              <a:rPr lang="es-ES_tradnl" sz="1400" b="1" dirty="0" smtClean="0"/>
              <a:t>Consulta de actualización </a:t>
            </a:r>
          </a:p>
          <a:p>
            <a:pPr lvl="1" algn="l" fontAlgn="auto">
              <a:spcAft>
                <a:spcPts val="0"/>
              </a:spcAft>
              <a:defRPr/>
            </a:pPr>
            <a:r>
              <a:rPr lang="es-ES_tradnl" sz="1400" b="1" dirty="0" smtClean="0"/>
              <a:t>Consulta de datos anexados</a:t>
            </a:r>
          </a:p>
          <a:p>
            <a:pPr algn="l" fontAlgn="auto">
              <a:spcAft>
                <a:spcPts val="0"/>
              </a:spcAft>
              <a:defRPr/>
            </a:pPr>
            <a:r>
              <a:rPr lang="es-ES" sz="1800" b="1" dirty="0" smtClean="0"/>
              <a:t>5 </a:t>
            </a:r>
            <a:r>
              <a:rPr lang="es-ES" sz="1800" b="1" dirty="0"/>
              <a:t>Donde Buscar ayuda de BDR y Access. Los Grupos en </a:t>
            </a:r>
            <a:r>
              <a:rPr lang="es-ES" sz="1800" b="1" dirty="0" smtClean="0"/>
              <a:t>Google</a:t>
            </a:r>
          </a:p>
        </p:txBody>
      </p:sp>
    </p:spTree>
    <p:extLst>
      <p:ext uri="{BB962C8B-B14F-4D97-AF65-F5344CB8AC3E}">
        <p14:creationId xmlns:p14="http://schemas.microsoft.com/office/powerpoint/2010/main" val="282716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9" name="1 Título"/>
          <p:cNvSpPr txBox="1">
            <a:spLocks/>
          </p:cNvSpPr>
          <p:nvPr/>
        </p:nvSpPr>
        <p:spPr>
          <a:xfrm>
            <a:off x="179512" y="659596"/>
            <a:ext cx="2880320" cy="288032"/>
          </a:xfrm>
          <a:prstGeom prst="rect">
            <a:avLst/>
          </a:prstGeom>
          <a:solidFill>
            <a:schemeClr val="accent1"/>
          </a:solidFill>
          <a:ln>
            <a:solidFill>
              <a:schemeClr val="tx2">
                <a:lumMod val="40000"/>
                <a:lumOff val="60000"/>
              </a:schemeClr>
            </a:solidFill>
          </a:ln>
        </p:spPr>
        <p:txBody>
          <a:bodyPr vert="horz" lIns="91440" tIns="45720" rIns="91440" bIns="45720" rtlCol="0" anchor="ctr">
            <a:normAutofit fontScale="92500" lnSpcReduction="20000"/>
          </a:bodyPr>
          <a:lstStyle/>
          <a:p>
            <a:pPr>
              <a:defRPr/>
            </a:pPr>
            <a:r>
              <a:rPr lang="es-ES" sz="1600" b="1" dirty="0" smtClean="0">
                <a:latin typeface="+mj-lt"/>
                <a:ea typeface="+mj-ea"/>
                <a:cs typeface="+mj-cs"/>
              </a:rPr>
              <a:t>1.1 Introducción</a:t>
            </a:r>
            <a:endParaRPr kumimoji="0" lang="es-E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3" name="Rectángulo 12"/>
          <p:cNvSpPr/>
          <p:nvPr/>
        </p:nvSpPr>
        <p:spPr>
          <a:xfrm>
            <a:off x="107504" y="116632"/>
            <a:ext cx="8928992" cy="584775"/>
          </a:xfrm>
          <a:prstGeom prst="rect">
            <a:avLst/>
          </a:prstGeom>
        </p:spPr>
        <p:txBody>
          <a:bodyPr wrap="square">
            <a:spAutoFit/>
          </a:bodyPr>
          <a:lstStyle/>
          <a:p>
            <a:r>
              <a:rPr lang="es-ES" sz="1600" b="1" dirty="0" smtClean="0"/>
              <a:t>1 Trabajar </a:t>
            </a:r>
            <a:r>
              <a:rPr lang="es-ES" sz="1600" b="1" dirty="0"/>
              <a:t>con consultas basadas en múltiples tablas/consultas. Tipos de uniones o relaciones</a:t>
            </a:r>
            <a:endParaRPr lang="es-ES" sz="1600" b="1" kern="0" dirty="0">
              <a:solidFill>
                <a:srgbClr val="000000"/>
              </a:solidFill>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3" name="Rectángulo 2"/>
          <p:cNvSpPr/>
          <p:nvPr/>
        </p:nvSpPr>
        <p:spPr>
          <a:xfrm>
            <a:off x="467544" y="947628"/>
            <a:ext cx="8568952" cy="646331"/>
          </a:xfrm>
          <a:prstGeom prst="rect">
            <a:avLst/>
          </a:prstGeom>
        </p:spPr>
        <p:txBody>
          <a:bodyPr wrap="square">
            <a:spAutoFit/>
          </a:bodyPr>
          <a:lstStyle/>
          <a:p>
            <a:r>
              <a:rPr lang="es-ES" dirty="0">
                <a:latin typeface="Cambria" panose="02040503050406030204" pitchFamily="18" charset="0"/>
                <a:ea typeface="Times New Roman" panose="02020603050405020304" pitchFamily="18" charset="0"/>
                <a:cs typeface="Times New Roman" panose="02020603050405020304" pitchFamily="18" charset="0"/>
              </a:rPr>
              <a:t>Una base de datos relacional permite la utilización simultánea de datos procedentes de más de una </a:t>
            </a:r>
            <a:r>
              <a:rPr lang="es-ES" dirty="0" smtClean="0">
                <a:latin typeface="Cambria" panose="02040503050406030204" pitchFamily="18" charset="0"/>
                <a:ea typeface="Times New Roman" panose="02020603050405020304" pitchFamily="18" charset="0"/>
                <a:cs typeface="Times New Roman" panose="02020603050405020304" pitchFamily="18" charset="0"/>
              </a:rPr>
              <a:t>tabla y/o consulta</a:t>
            </a:r>
            <a:endParaRPr lang="es-ES" dirty="0"/>
          </a:p>
        </p:txBody>
      </p:sp>
      <p:sp>
        <p:nvSpPr>
          <p:cNvPr id="11" name="1 Título"/>
          <p:cNvSpPr txBox="1">
            <a:spLocks/>
          </p:cNvSpPr>
          <p:nvPr/>
        </p:nvSpPr>
        <p:spPr>
          <a:xfrm>
            <a:off x="181080" y="1593959"/>
            <a:ext cx="2880320" cy="288032"/>
          </a:xfrm>
          <a:prstGeom prst="rect">
            <a:avLst/>
          </a:prstGeom>
          <a:solidFill>
            <a:schemeClr val="accent1"/>
          </a:solidFill>
          <a:ln>
            <a:solidFill>
              <a:schemeClr val="tx2">
                <a:lumMod val="40000"/>
                <a:lumOff val="60000"/>
              </a:schemeClr>
            </a:solidFill>
          </a:ln>
        </p:spPr>
        <p:txBody>
          <a:bodyPr vert="horz" lIns="91440" tIns="45720" rIns="91440" bIns="45720" rtlCol="0" anchor="ctr">
            <a:normAutofit fontScale="92500" lnSpcReduction="20000"/>
          </a:bodyPr>
          <a:lstStyle/>
          <a:p>
            <a:pPr>
              <a:defRPr/>
            </a:pPr>
            <a:r>
              <a:rPr lang="es-ES" sz="1600" b="1" dirty="0" smtClean="0">
                <a:latin typeface="+mj-lt"/>
                <a:ea typeface="+mj-ea"/>
                <a:cs typeface="+mj-cs"/>
              </a:rPr>
              <a:t>1.2 Tipos de relaciones o uniones</a:t>
            </a:r>
            <a:endParaRPr kumimoji="0" lang="es-E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Rectángulo 11"/>
          <p:cNvSpPr/>
          <p:nvPr/>
        </p:nvSpPr>
        <p:spPr>
          <a:xfrm>
            <a:off x="3131840" y="1543437"/>
            <a:ext cx="2435170" cy="338554"/>
          </a:xfrm>
          <a:prstGeom prst="rect">
            <a:avLst/>
          </a:prstGeom>
        </p:spPr>
        <p:txBody>
          <a:bodyPr wrap="square">
            <a:spAutoFit/>
          </a:bodyPr>
          <a:lstStyle/>
          <a:p>
            <a:r>
              <a:rPr lang="es-ES" sz="1600" b="1" i="1"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Relación Uno a Varios</a:t>
            </a:r>
            <a:endParaRPr lang="es-ES" sz="1600" b="1" dirty="0">
              <a:solidFill>
                <a:srgbClr val="FF0000"/>
              </a:solidFill>
            </a:endParaRPr>
          </a:p>
        </p:txBody>
      </p:sp>
      <p:sp>
        <p:nvSpPr>
          <p:cNvPr id="5" name="Rectangle 2"/>
          <p:cNvSpPr>
            <a:spLocks noChangeArrowheads="1"/>
          </p:cNvSpPr>
          <p:nvPr/>
        </p:nvSpPr>
        <p:spPr bwMode="auto">
          <a:xfrm>
            <a:off x="107504" y="1998712"/>
            <a:ext cx="2952328" cy="58477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La relación uno a varios es el tipo de relación más común. </a:t>
            </a:r>
          </a:p>
        </p:txBody>
      </p:sp>
      <p:pic>
        <p:nvPicPr>
          <p:cNvPr id="2049" name="Imagen 17" descr="http://www.aulapc.es/paginas/ofimatica/paginas/acces/relaciones/imagenes/simbolo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6156" y="2173842"/>
            <a:ext cx="1085850" cy="1619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467544" y="357301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600" b="0" i="0" u="none" strike="noStrike" cap="none" normalizeH="0" baseline="0" smtClean="0">
                <a:ln>
                  <a:noFill/>
                </a:ln>
                <a:solidFill>
                  <a:schemeClr val="tx1"/>
                </a:solidFill>
                <a:effectLst/>
              </a:rPr>
              <a:t> </a:t>
            </a:r>
            <a:endParaRPr kumimoji="0" lang="es-ES" sz="1800" b="0" i="0" u="none" strike="noStrike" cap="none" normalizeH="0" baseline="0" smtClean="0">
              <a:ln>
                <a:noFill/>
              </a:ln>
              <a:solidFill>
                <a:schemeClr val="tx1"/>
              </a:solidFill>
              <a:effectLst/>
              <a:latin typeface="Arial" panose="020B0604020202020204" pitchFamily="34" charset="0"/>
            </a:endParaRPr>
          </a:p>
        </p:txBody>
      </p:sp>
      <p:sp>
        <p:nvSpPr>
          <p:cNvPr id="8" name="CuadroTexto 7"/>
          <p:cNvSpPr txBox="1"/>
          <p:nvPr/>
        </p:nvSpPr>
        <p:spPr>
          <a:xfrm>
            <a:off x="3023828" y="2070139"/>
            <a:ext cx="3096344" cy="369332"/>
          </a:xfrm>
          <a:prstGeom prst="rect">
            <a:avLst/>
          </a:prstGeom>
          <a:noFill/>
        </p:spPr>
        <p:txBody>
          <a:bodyPr wrap="square" rtlCol="0">
            <a:spAutoFit/>
          </a:bodyPr>
          <a:lstStyle/>
          <a:p>
            <a:r>
              <a:rPr lang="es-ES" dirty="0">
                <a:latin typeface="Cambria" panose="02040503050406030204" pitchFamily="18" charset="0"/>
                <a:ea typeface="Times New Roman" panose="02020603050405020304" pitchFamily="18" charset="0"/>
                <a:cs typeface="Times New Roman" panose="02020603050405020304" pitchFamily="18" charset="0"/>
              </a:rPr>
              <a:t>Nota: esta relación se indica</a:t>
            </a:r>
            <a:endParaRPr lang="es-ES" dirty="0"/>
          </a:p>
        </p:txBody>
      </p:sp>
      <p:sp>
        <p:nvSpPr>
          <p:cNvPr id="14" name="Rectángulo 13"/>
          <p:cNvSpPr/>
          <p:nvPr/>
        </p:nvSpPr>
        <p:spPr>
          <a:xfrm>
            <a:off x="109978" y="2670465"/>
            <a:ext cx="8926518" cy="58477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hangingPunct="0"/>
            <a:r>
              <a:rPr lang="es-ES" sz="1600" dirty="0">
                <a:latin typeface="Cambria" panose="02040503050406030204" pitchFamily="18" charset="0"/>
                <a:ea typeface="Times New Roman" panose="02020603050405020304" pitchFamily="18" charset="0"/>
                <a:cs typeface="Times New Roman" panose="02020603050405020304" pitchFamily="18" charset="0"/>
              </a:rPr>
              <a:t>En este tipo de relación, un registro de la Tabla A puede tener muchos registros coincidentes en la Tabla B, pero un registro de la Tabla B sólo tiene un registro coincidente en la Tabla A</a:t>
            </a:r>
          </a:p>
        </p:txBody>
      </p:sp>
      <p:sp>
        <p:nvSpPr>
          <p:cNvPr id="18" name="Rectángulo 17"/>
          <p:cNvSpPr/>
          <p:nvPr/>
        </p:nvSpPr>
        <p:spPr>
          <a:xfrm>
            <a:off x="251520" y="3792133"/>
            <a:ext cx="8784976" cy="584775"/>
          </a:xfrm>
          <a:prstGeom prst="rect">
            <a:avLst/>
          </a:prstGeom>
          <a:ln>
            <a:solidFill>
              <a:srgbClr val="00B0F0"/>
            </a:solidFill>
          </a:ln>
          <a:effectLst>
            <a:outerShdw blurRad="50800" dist="38100" dir="2700000" algn="tl" rotWithShape="0">
              <a:prstClr val="black">
                <a:alpha val="40000"/>
              </a:prstClr>
            </a:outerShdw>
          </a:effectLst>
        </p:spPr>
        <p:txBody>
          <a:bodyPr wrap="square">
            <a:spAutoFit/>
          </a:bodyPr>
          <a:lstStyle/>
          <a:p>
            <a:pPr algn="just"/>
            <a:r>
              <a:rPr lang="es-ES" sz="1600" dirty="0" smtClean="0">
                <a:latin typeface="Cambria" panose="02040503050406030204" pitchFamily="18" charset="0"/>
                <a:ea typeface="Times New Roman" panose="02020603050405020304" pitchFamily="18" charset="0"/>
                <a:cs typeface="Times New Roman" panose="02020603050405020304" pitchFamily="18" charset="0"/>
              </a:rPr>
              <a:t>a.- La </a:t>
            </a:r>
            <a:r>
              <a:rPr lang="es-ES" sz="1600" dirty="0">
                <a:latin typeface="Cambria" panose="02040503050406030204" pitchFamily="18" charset="0"/>
                <a:ea typeface="Times New Roman" panose="02020603050405020304" pitchFamily="18" charset="0"/>
                <a:cs typeface="Times New Roman" panose="02020603050405020304" pitchFamily="18" charset="0"/>
              </a:rPr>
              <a:t>tabla productos un proveedor puede suministrar más de un producto pero cada producto tiene un único </a:t>
            </a:r>
            <a:r>
              <a:rPr lang="es-ES" sz="1600" dirty="0" smtClean="0">
                <a:latin typeface="Cambria" panose="02040503050406030204" pitchFamily="18" charset="0"/>
                <a:ea typeface="Times New Roman" panose="02020603050405020304" pitchFamily="18" charset="0"/>
                <a:cs typeface="Times New Roman" panose="02020603050405020304" pitchFamily="18" charset="0"/>
              </a:rPr>
              <a:t>proveedor (Farmacia)</a:t>
            </a:r>
            <a:endParaRPr lang="es-ES" sz="1600" dirty="0"/>
          </a:p>
        </p:txBody>
      </p:sp>
      <p:sp>
        <p:nvSpPr>
          <p:cNvPr id="19" name="Rectángulo 18"/>
          <p:cNvSpPr/>
          <p:nvPr/>
        </p:nvSpPr>
        <p:spPr>
          <a:xfrm>
            <a:off x="323528" y="4694980"/>
            <a:ext cx="8712968" cy="830997"/>
          </a:xfrm>
          <a:prstGeom prst="rect">
            <a:avLst/>
          </a:prstGeom>
          <a:ln>
            <a:solidFill>
              <a:srgbClr val="00B0F0"/>
            </a:solidFill>
          </a:ln>
          <a:effectLst>
            <a:outerShdw blurRad="50800" dist="38100" dir="2700000" algn="tl" rotWithShape="0">
              <a:prstClr val="black">
                <a:alpha val="40000"/>
              </a:prstClr>
            </a:outerShdw>
          </a:effectLst>
        </p:spPr>
        <p:txBody>
          <a:bodyPr wrap="square">
            <a:spAutoFit/>
          </a:bodyPr>
          <a:lstStyle/>
          <a:p>
            <a:pPr algn="just"/>
            <a:r>
              <a:rPr lang="es-ES" sz="1600" dirty="0">
                <a:latin typeface="Cambria" panose="02040503050406030204" pitchFamily="18" charset="0"/>
                <a:ea typeface="Times New Roman" panose="02020603050405020304" pitchFamily="18" charset="0"/>
                <a:cs typeface="Times New Roman" panose="02020603050405020304" pitchFamily="18" charset="0"/>
              </a:rPr>
              <a:t>b.- Tenemos dos tablas una con los datos de diferentes poblaciones y otra con los habitantes, una población puede tener más de un habitante, pero un habitante pertenecerá (estará empadronado) en una única población</a:t>
            </a:r>
          </a:p>
        </p:txBody>
      </p:sp>
      <p:sp>
        <p:nvSpPr>
          <p:cNvPr id="20" name="CuadroTexto 19"/>
          <p:cNvSpPr txBox="1"/>
          <p:nvPr/>
        </p:nvSpPr>
        <p:spPr>
          <a:xfrm>
            <a:off x="107504" y="3388350"/>
            <a:ext cx="1133644" cy="369332"/>
          </a:xfrm>
          <a:prstGeom prst="rect">
            <a:avLst/>
          </a:prstGeom>
          <a:noFill/>
        </p:spPr>
        <p:txBody>
          <a:bodyPr wrap="none" rtlCol="0">
            <a:spAutoFit/>
          </a:bodyPr>
          <a:lstStyle/>
          <a:p>
            <a:r>
              <a:rPr lang="es-ES_tradnl" dirty="0" smtClean="0"/>
              <a:t>Ejemplos</a:t>
            </a:r>
            <a:endParaRPr lang="es-ES" dirty="0"/>
          </a:p>
        </p:txBody>
      </p:sp>
    </p:spTree>
    <p:extLst>
      <p:ext uri="{BB962C8B-B14F-4D97-AF65-F5344CB8AC3E}">
        <p14:creationId xmlns:p14="http://schemas.microsoft.com/office/powerpoint/2010/main" val="2335678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pic>
        <p:nvPicPr>
          <p:cNvPr id="3074" name="Picture 2" descr="http://www.adrformacion.com/udsimg/sqls2008/2/integridad_en_casca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01" y="116632"/>
            <a:ext cx="3995936" cy="161963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ithinkweb.mx/images/muchos_mucho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132913"/>
            <a:ext cx="4848099" cy="1656184"/>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http://www.ithinkweb.mx/images/uno_mucho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1916832"/>
            <a:ext cx="3019425" cy="1295401"/>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https://encrypted-tbn2.gstatic.com/images?q=tbn:ANd9GcQdzTWDsHCEASsylj9UhEkYVSsXee-JYHxDWdMkXVacZAaxBWIhW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585" y="1754817"/>
            <a:ext cx="2904522" cy="18002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https://encrypted-tbn0.gstatic.com/images?q=tbn:ANd9GcQ-IAwREjqmuKG_YdCFA6cNO5Rk_bNiU8Vo31W29ji-6-0w8yQ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4017969"/>
            <a:ext cx="2874229" cy="2010084"/>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https://encrypted-tbn0.gstatic.com/images?q=tbn:ANd9GcSGLB6zUZetVwtbhS80p11bEKdrZ1QFqTsWjajGa3es8BSZLcB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76147" y="3741181"/>
            <a:ext cx="4319723" cy="233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065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6" name="1 Título"/>
          <p:cNvSpPr txBox="1">
            <a:spLocks/>
          </p:cNvSpPr>
          <p:nvPr/>
        </p:nvSpPr>
        <p:spPr>
          <a:xfrm>
            <a:off x="27479" y="87064"/>
            <a:ext cx="2880320" cy="267078"/>
          </a:xfrm>
          <a:prstGeom prst="rect">
            <a:avLst/>
          </a:prstGeom>
          <a:solidFill>
            <a:schemeClr val="accent1"/>
          </a:solidFill>
          <a:ln>
            <a:solidFill>
              <a:schemeClr val="tx2">
                <a:lumMod val="40000"/>
                <a:lumOff val="60000"/>
              </a:schemeClr>
            </a:solidFill>
          </a:ln>
        </p:spPr>
        <p:txBody>
          <a:bodyPr vert="horz" lIns="91440" tIns="45720" rIns="91440" bIns="45720" rtlCol="0" anchor="ctr">
            <a:normAutofit fontScale="85000" lnSpcReduction="20000"/>
          </a:bodyPr>
          <a:lstStyle/>
          <a:p>
            <a:pPr>
              <a:defRPr/>
            </a:pPr>
            <a:r>
              <a:rPr lang="es-ES" sz="1600" b="1" dirty="0" smtClean="0">
                <a:latin typeface="+mj-lt"/>
                <a:ea typeface="+mj-ea"/>
                <a:cs typeface="+mj-cs"/>
              </a:rPr>
              <a:t>1.2 Tipos de relaciones o uniones</a:t>
            </a:r>
            <a:endParaRPr kumimoji="0" lang="es-E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ángulo 7"/>
          <p:cNvSpPr/>
          <p:nvPr/>
        </p:nvSpPr>
        <p:spPr>
          <a:xfrm>
            <a:off x="3010774" y="66110"/>
            <a:ext cx="2435170" cy="338554"/>
          </a:xfrm>
          <a:prstGeom prst="rect">
            <a:avLst/>
          </a:prstGeom>
        </p:spPr>
        <p:txBody>
          <a:bodyPr wrap="square">
            <a:spAutoFit/>
          </a:bodyPr>
          <a:lstStyle/>
          <a:p>
            <a:r>
              <a:rPr lang="es-ES" sz="1600" b="1" i="1"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Relación Uno a Uno</a:t>
            </a:r>
            <a:endParaRPr lang="es-ES" sz="1600" b="1" dirty="0">
              <a:solidFill>
                <a:srgbClr val="FF0000"/>
              </a:solidFill>
            </a:endParaRPr>
          </a:p>
        </p:txBody>
      </p:sp>
      <p:sp>
        <p:nvSpPr>
          <p:cNvPr id="3" name="Rectangle 2"/>
          <p:cNvSpPr>
            <a:spLocks noChangeArrowheads="1"/>
          </p:cNvSpPr>
          <p:nvPr/>
        </p:nvSpPr>
        <p:spPr bwMode="auto">
          <a:xfrm>
            <a:off x="0" y="456396"/>
            <a:ext cx="48022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En este tipo de relación, un registro de la tabla 1 sólo puede estar enlazado con un único registro de la tabla 2 y viceversa. Este tipo de relación es la que menos se utiliza.</a:t>
            </a:r>
            <a:endParaRPr kumimoji="0" lang="es-ES" sz="600" b="0" i="0" u="none" strike="noStrike" cap="none" normalizeH="0" baseline="0" dirty="0" smtClean="0">
              <a:ln>
                <a:noFill/>
              </a:ln>
              <a:solidFill>
                <a:schemeClr val="tx1"/>
              </a:solidFill>
              <a:effectLst/>
            </a:endParaRPr>
          </a:p>
        </p:txBody>
      </p:sp>
      <p:pic>
        <p:nvPicPr>
          <p:cNvPr id="5121" name="Imagen 13" descr="http://www.aulapc.es/paginas/ofimatica/paginas/acces/relaciones/imagenes/simbolo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3789" y="550574"/>
            <a:ext cx="1104900" cy="1809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323528" y="28529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5" name="CuadroTexto 4"/>
          <p:cNvSpPr txBox="1"/>
          <p:nvPr/>
        </p:nvSpPr>
        <p:spPr>
          <a:xfrm>
            <a:off x="4572000" y="456396"/>
            <a:ext cx="3021789" cy="369332"/>
          </a:xfrm>
          <a:prstGeom prst="rect">
            <a:avLst/>
          </a:prstGeom>
          <a:noFill/>
        </p:spPr>
        <p:txBody>
          <a:bodyPr wrap="none" rtlCol="0">
            <a:spAutoFit/>
          </a:bodyPr>
          <a:lstStyle/>
          <a:p>
            <a:pPr lvl="0"/>
            <a:r>
              <a:rPr lang="es-ES" dirty="0">
                <a:latin typeface="Cambria" panose="02040503050406030204" pitchFamily="18" charset="0"/>
                <a:ea typeface="Times New Roman" panose="02020603050405020304" pitchFamily="18" charset="0"/>
                <a:cs typeface="Times New Roman" panose="02020603050405020304" pitchFamily="18" charset="0"/>
              </a:rPr>
              <a:t>Nota: esta relación se indica:</a:t>
            </a:r>
            <a:r>
              <a:rPr lang="es-ES" sz="1200" dirty="0">
                <a:solidFill>
                  <a:srgbClr val="000000"/>
                </a:solidFill>
                <a:latin typeface="Cambria" panose="02040503050406030204" pitchFamily="18" charset="0"/>
                <a:ea typeface="Times New Roman" panose="02020603050405020304" pitchFamily="18" charset="0"/>
              </a:rPr>
              <a:t> </a:t>
            </a:r>
            <a:endParaRPr lang="es-ES" sz="2800" dirty="0"/>
          </a:p>
        </p:txBody>
      </p:sp>
      <p:sp>
        <p:nvSpPr>
          <p:cNvPr id="12" name="CuadroTexto 11"/>
          <p:cNvSpPr txBox="1"/>
          <p:nvPr/>
        </p:nvSpPr>
        <p:spPr>
          <a:xfrm>
            <a:off x="60014" y="1102727"/>
            <a:ext cx="1133644" cy="369332"/>
          </a:xfrm>
          <a:prstGeom prst="rect">
            <a:avLst/>
          </a:prstGeom>
          <a:noFill/>
        </p:spPr>
        <p:txBody>
          <a:bodyPr wrap="none" rtlCol="0">
            <a:spAutoFit/>
          </a:bodyPr>
          <a:lstStyle/>
          <a:p>
            <a:r>
              <a:rPr lang="es-ES_tradnl" dirty="0" smtClean="0"/>
              <a:t>Ejemplos</a:t>
            </a:r>
            <a:endParaRPr lang="es-ES" dirty="0"/>
          </a:p>
        </p:txBody>
      </p:sp>
      <p:pic>
        <p:nvPicPr>
          <p:cNvPr id="14" name="Imagen 13" descr="relacion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556504"/>
            <a:ext cx="2374900" cy="927100"/>
          </a:xfrm>
          <a:prstGeom prst="rect">
            <a:avLst/>
          </a:prstGeom>
          <a:noFill/>
          <a:ln>
            <a:noFill/>
          </a:ln>
        </p:spPr>
      </p:pic>
      <p:sp>
        <p:nvSpPr>
          <p:cNvPr id="10" name="Rectángulo 9"/>
          <p:cNvSpPr/>
          <p:nvPr/>
        </p:nvSpPr>
        <p:spPr>
          <a:xfrm>
            <a:off x="2699792" y="1098609"/>
            <a:ext cx="3186608" cy="1384995"/>
          </a:xfrm>
          <a:prstGeom prst="rect">
            <a:avLst/>
          </a:prstGeom>
          <a:ln w="12700">
            <a:solidFill>
              <a:schemeClr val="tx1"/>
            </a:solidFill>
          </a:ln>
        </p:spPr>
        <p:txBody>
          <a:bodyPr wrap="square">
            <a:spAutoFit/>
          </a:bodyPr>
          <a:lstStyle/>
          <a:p>
            <a:pPr algn="just"/>
            <a:r>
              <a:rPr lang="es-ES" sz="1400" dirty="0" smtClean="0">
                <a:latin typeface="Cambria" panose="02040503050406030204" pitchFamily="18" charset="0"/>
                <a:ea typeface="Times New Roman" panose="02020603050405020304" pitchFamily="18" charset="0"/>
                <a:cs typeface="Times New Roman" panose="02020603050405020304" pitchFamily="18" charset="0"/>
              </a:rPr>
              <a:t>Tenemos </a:t>
            </a:r>
            <a:r>
              <a:rPr lang="es-ES" sz="1400" dirty="0">
                <a:latin typeface="Cambria" panose="02040503050406030204" pitchFamily="18" charset="0"/>
                <a:ea typeface="Times New Roman" panose="02020603050405020304" pitchFamily="18" charset="0"/>
                <a:cs typeface="Times New Roman" panose="02020603050405020304" pitchFamily="18" charset="0"/>
              </a:rPr>
              <a:t>dos tablas una con los datos de diferentes poblaciones y otra con una lista de Alcaldes, una población sólo puede tener un alcalde, y un alcalde lo será únicamente de una </a:t>
            </a:r>
            <a:r>
              <a:rPr lang="es-ES" sz="1400" dirty="0" smtClean="0">
                <a:latin typeface="Cambria" panose="02040503050406030204" pitchFamily="18" charset="0"/>
                <a:ea typeface="Times New Roman" panose="02020603050405020304" pitchFamily="18" charset="0"/>
                <a:cs typeface="Times New Roman" panose="02020603050405020304" pitchFamily="18" charset="0"/>
              </a:rPr>
              <a:t>población</a:t>
            </a:r>
            <a:endParaRPr lang="es-ES" sz="1400" dirty="0"/>
          </a:p>
        </p:txBody>
      </p:sp>
      <p:pic>
        <p:nvPicPr>
          <p:cNvPr id="15" name="Imagen 14"/>
          <p:cNvPicPr/>
          <p:nvPr/>
        </p:nvPicPr>
        <p:blipFill>
          <a:blip r:embed="rId5"/>
          <a:stretch>
            <a:fillRect/>
          </a:stretch>
        </p:blipFill>
        <p:spPr>
          <a:xfrm>
            <a:off x="6048084" y="825727"/>
            <a:ext cx="3091409" cy="1679364"/>
          </a:xfrm>
          <a:prstGeom prst="rect">
            <a:avLst/>
          </a:prstGeom>
        </p:spPr>
      </p:pic>
      <p:sp>
        <p:nvSpPr>
          <p:cNvPr id="16" name="Rectángulo 15"/>
          <p:cNvSpPr/>
          <p:nvPr/>
        </p:nvSpPr>
        <p:spPr>
          <a:xfrm>
            <a:off x="60014" y="2672113"/>
            <a:ext cx="2435170" cy="338554"/>
          </a:xfrm>
          <a:prstGeom prst="rect">
            <a:avLst/>
          </a:prstGeom>
        </p:spPr>
        <p:txBody>
          <a:bodyPr wrap="square">
            <a:spAutoFit/>
          </a:bodyPr>
          <a:lstStyle/>
          <a:p>
            <a:r>
              <a:rPr lang="es-ES" sz="1600" b="1" i="1"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Relación Varios a Varios</a:t>
            </a:r>
            <a:endParaRPr lang="es-ES" sz="1600" b="1" dirty="0">
              <a:solidFill>
                <a:srgbClr val="FF0000"/>
              </a:solidFill>
            </a:endParaRPr>
          </a:p>
        </p:txBody>
      </p:sp>
      <p:cxnSp>
        <p:nvCxnSpPr>
          <p:cNvPr id="17" name="Conector recto 16"/>
          <p:cNvCxnSpPr/>
          <p:nvPr/>
        </p:nvCxnSpPr>
        <p:spPr>
          <a:xfrm>
            <a:off x="179512" y="2666623"/>
            <a:ext cx="876045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ángulo 17"/>
          <p:cNvSpPr/>
          <p:nvPr/>
        </p:nvSpPr>
        <p:spPr>
          <a:xfrm>
            <a:off x="60014" y="2991204"/>
            <a:ext cx="8879956" cy="584775"/>
          </a:xfrm>
          <a:prstGeom prst="rect">
            <a:avLst/>
          </a:prstGeom>
        </p:spPr>
        <p:txBody>
          <a:bodyPr wrap="square">
            <a:spAutoFit/>
          </a:bodyPr>
          <a:lstStyle/>
          <a:p>
            <a:r>
              <a:rPr lang="es-ES" sz="1600" dirty="0">
                <a:latin typeface="Cambria" panose="02040503050406030204" pitchFamily="18" charset="0"/>
                <a:ea typeface="Times New Roman" panose="02020603050405020304" pitchFamily="18" charset="0"/>
                <a:cs typeface="Times New Roman" panose="02020603050405020304" pitchFamily="18" charset="0"/>
              </a:rPr>
              <a:t>Cuando un registro de una tabla puede estar relacionado con más de un registro de la otra tabla y viceversa</a:t>
            </a:r>
            <a:endParaRPr lang="es-ES" sz="1600" dirty="0"/>
          </a:p>
        </p:txBody>
      </p:sp>
      <p:sp>
        <p:nvSpPr>
          <p:cNvPr id="19" name="Rectángulo 18"/>
          <p:cNvSpPr/>
          <p:nvPr/>
        </p:nvSpPr>
        <p:spPr>
          <a:xfrm>
            <a:off x="65558" y="3472949"/>
            <a:ext cx="8970937" cy="584775"/>
          </a:xfrm>
          <a:prstGeom prst="rect">
            <a:avLst/>
          </a:prstGeom>
        </p:spPr>
        <p:txBody>
          <a:bodyPr wrap="square">
            <a:spAutoFit/>
          </a:bodyPr>
          <a:lstStyle/>
          <a:p>
            <a:pPr algn="just"/>
            <a:r>
              <a:rPr lang="es-ES" sz="1600" b="1" i="1" dirty="0">
                <a:latin typeface="Cambria" panose="02040503050406030204" pitchFamily="18" charset="0"/>
                <a:ea typeface="Times New Roman" panose="02020603050405020304" pitchFamily="18" charset="0"/>
                <a:cs typeface="Times New Roman" panose="02020603050405020304" pitchFamily="18" charset="0"/>
              </a:rPr>
              <a:t>Las relaciones varios a varios se suelen representar definiendo una tabla intermedia entre las dos tablas</a:t>
            </a:r>
            <a:endParaRPr lang="es-ES" sz="1600" b="1" i="1" dirty="0"/>
          </a:p>
        </p:txBody>
      </p:sp>
      <p:pic>
        <p:nvPicPr>
          <p:cNvPr id="21" name="Picture 4" descr="https://encrypted-tbn0.gstatic.com/images?q=tbn:ANd9GcRWbvF63armtDwUh0tDY_QQl4f0cmUJPiAp2Q00UDd_8NgnbbJkc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4248574"/>
            <a:ext cx="2086262" cy="1182933"/>
          </a:xfrm>
          <a:prstGeom prst="rect">
            <a:avLst/>
          </a:prstGeom>
          <a:noFill/>
          <a:extLst>
            <a:ext uri="{909E8E84-426E-40DD-AFC4-6F175D3DCCD1}">
              <a14:hiddenFill xmlns:a14="http://schemas.microsoft.com/office/drawing/2010/main">
                <a:solidFill>
                  <a:srgbClr val="FFFFFF"/>
                </a:solidFill>
              </a14:hiddenFill>
            </a:ext>
          </a:extLst>
        </p:spPr>
      </p:pic>
      <p:pic>
        <p:nvPicPr>
          <p:cNvPr id="22" name="Imagen 21" descr="Una relación de varios a varios"/>
          <p:cNvPicPr/>
          <p:nvPr/>
        </p:nvPicPr>
        <p:blipFill>
          <a:blip r:embed="rId7">
            <a:extLst>
              <a:ext uri="{28A0092B-C50C-407E-A947-70E740481C1C}">
                <a14:useLocalDpi xmlns:a14="http://schemas.microsoft.com/office/drawing/2010/main" val="0"/>
              </a:ext>
            </a:extLst>
          </a:blip>
          <a:srcRect/>
          <a:stretch>
            <a:fillRect/>
          </a:stretch>
        </p:blipFill>
        <p:spPr bwMode="auto">
          <a:xfrm>
            <a:off x="2401115" y="3917977"/>
            <a:ext cx="2882900" cy="2162175"/>
          </a:xfrm>
          <a:prstGeom prst="rect">
            <a:avLst/>
          </a:prstGeom>
          <a:noFill/>
          <a:ln>
            <a:noFill/>
          </a:ln>
        </p:spPr>
      </p:pic>
      <p:pic>
        <p:nvPicPr>
          <p:cNvPr id="23" name="Imagen 22"/>
          <p:cNvPicPr/>
          <p:nvPr/>
        </p:nvPicPr>
        <p:blipFill>
          <a:blip r:embed="rId8"/>
          <a:stretch>
            <a:fillRect/>
          </a:stretch>
        </p:blipFill>
        <p:spPr>
          <a:xfrm>
            <a:off x="5642813" y="5170673"/>
            <a:ext cx="2847975" cy="1130935"/>
          </a:xfrm>
          <a:prstGeom prst="rect">
            <a:avLst/>
          </a:prstGeom>
        </p:spPr>
      </p:pic>
      <p:sp>
        <p:nvSpPr>
          <p:cNvPr id="20" name="Rectángulo 19"/>
          <p:cNvSpPr/>
          <p:nvPr/>
        </p:nvSpPr>
        <p:spPr>
          <a:xfrm>
            <a:off x="-1" y="6044828"/>
            <a:ext cx="9036495" cy="770980"/>
          </a:xfrm>
          <a:prstGeom prst="rect">
            <a:avLst/>
          </a:prstGeom>
        </p:spPr>
        <p:txBody>
          <a:bodyPr wrap="square">
            <a:spAutoFit/>
          </a:bodyPr>
          <a:lstStyle/>
          <a:p>
            <a:pPr algn="just">
              <a:lnSpc>
                <a:spcPct val="115000"/>
              </a:lnSpc>
              <a:spcBef>
                <a:spcPts val="600"/>
              </a:spcBef>
              <a:spcAft>
                <a:spcPts val="0"/>
              </a:spcAft>
            </a:pPr>
            <a:r>
              <a:rPr lang="es-ES" sz="1400" u="sng" dirty="0">
                <a:solidFill>
                  <a:schemeClr val="tx2">
                    <a:lumMod val="60000"/>
                    <a:lumOff val="40000"/>
                  </a:schemeClr>
                </a:solidFill>
                <a:latin typeface="Cambria" panose="02040503050406030204" pitchFamily="18" charset="0"/>
                <a:ea typeface="Times New Roman" panose="02020603050405020304" pitchFamily="18" charset="0"/>
                <a:cs typeface="Times New Roman" panose="02020603050405020304" pitchFamily="18" charset="0"/>
              </a:rPr>
              <a:t>Otro caso: Ordenadores - Piezas</a:t>
            </a:r>
            <a:endParaRPr lang="es-ES" sz="1200" dirty="0">
              <a:solidFill>
                <a:schemeClr val="tx2">
                  <a:lumMod val="60000"/>
                  <a:lumOff val="40000"/>
                </a:schemeClr>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es-ES" sz="1400" dirty="0">
                <a:latin typeface="Cambria" panose="02040503050406030204" pitchFamily="18" charset="0"/>
                <a:ea typeface="Times New Roman" panose="02020603050405020304" pitchFamily="18" charset="0"/>
                <a:cs typeface="Times New Roman" panose="02020603050405020304" pitchFamily="18" charset="0"/>
              </a:rPr>
              <a:t>La tabla de ordenadores y piezas, en donde los ordenadores están compuesto por varias piezas pero a la vez las piezas se emplean en varios ordenares</a:t>
            </a:r>
            <a:endParaRPr lang="es-ES" sz="1400" dirty="0"/>
          </a:p>
        </p:txBody>
      </p:sp>
      <p:sp>
        <p:nvSpPr>
          <p:cNvPr id="24" name="Rectángulo 23"/>
          <p:cNvSpPr/>
          <p:nvPr/>
        </p:nvSpPr>
        <p:spPr>
          <a:xfrm>
            <a:off x="5333572" y="3865358"/>
            <a:ext cx="3606398" cy="1169551"/>
          </a:xfrm>
          <a:prstGeom prst="rect">
            <a:avLst/>
          </a:prstGeom>
        </p:spPr>
        <p:txBody>
          <a:bodyPr wrap="square">
            <a:spAutoFit/>
          </a:bodyPr>
          <a:lstStyle/>
          <a:p>
            <a:r>
              <a:rPr lang="es-ES" sz="1400" dirty="0">
                <a:latin typeface="Cambria" panose="02040503050406030204" pitchFamily="18" charset="0"/>
                <a:ea typeface="Times New Roman" panose="02020603050405020304" pitchFamily="18" charset="0"/>
                <a:cs typeface="Times New Roman" panose="02020603050405020304" pitchFamily="18" charset="0"/>
              </a:rPr>
              <a:t>Un registro de la tabla NUM_VENTA puede estar relacionado con varios registros de la tabla PRODUCTOS y un registro de la tabla PRODUCTOS puede estar relacionado con varios registros de la tabla NUM_VENTA</a:t>
            </a:r>
            <a:endParaRPr lang="es-ES" sz="1400" dirty="0"/>
          </a:p>
        </p:txBody>
      </p:sp>
    </p:spTree>
    <p:extLst>
      <p:ext uri="{BB962C8B-B14F-4D97-AF65-F5344CB8AC3E}">
        <p14:creationId xmlns:p14="http://schemas.microsoft.com/office/powerpoint/2010/main" val="3270953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0" name="Rectángulo 9"/>
          <p:cNvSpPr/>
          <p:nvPr/>
        </p:nvSpPr>
        <p:spPr>
          <a:xfrm>
            <a:off x="107504" y="116632"/>
            <a:ext cx="8928992" cy="338554"/>
          </a:xfrm>
          <a:prstGeom prst="rect">
            <a:avLst/>
          </a:prstGeom>
        </p:spPr>
        <p:txBody>
          <a:bodyPr wrap="square">
            <a:spAutoFit/>
          </a:bodyPr>
          <a:lstStyle/>
          <a:p>
            <a:r>
              <a:rPr lang="es-ES" sz="1600" b="1" dirty="0" smtClean="0"/>
              <a:t>2 Consultas avanzadas: Consulta de totales</a:t>
            </a:r>
            <a:endParaRPr lang="es-ES" sz="1600" b="1" kern="0" dirty="0">
              <a:solidFill>
                <a:srgbClr val="000000"/>
              </a:solidFill>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4" name="Rectángulo 3"/>
          <p:cNvSpPr/>
          <p:nvPr/>
        </p:nvSpPr>
        <p:spPr>
          <a:xfrm>
            <a:off x="520254" y="574785"/>
            <a:ext cx="5491906" cy="307777"/>
          </a:xfrm>
          <a:prstGeom prst="rect">
            <a:avLst/>
          </a:prstGeom>
        </p:spPr>
        <p:txBody>
          <a:bodyPr wrap="square">
            <a:spAutoFit/>
          </a:bodyPr>
          <a:lstStyle/>
          <a:p>
            <a:r>
              <a:rPr lang="es-ES" sz="1400" i="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Las funciones de agregado. Realizar un cálculo de totales en un campo</a:t>
            </a:r>
            <a:endParaRPr lang="es-ES" sz="1400" dirty="0">
              <a:solidFill>
                <a:srgbClr val="FF0000"/>
              </a:solidFill>
            </a:endParaRPr>
          </a:p>
        </p:txBody>
      </p:sp>
      <p:pic>
        <p:nvPicPr>
          <p:cNvPr id="11" name="Imagen 10"/>
          <p:cNvPicPr/>
          <p:nvPr/>
        </p:nvPicPr>
        <p:blipFill>
          <a:blip r:embed="rId3">
            <a:extLst>
              <a:ext uri="{28A0092B-C50C-407E-A947-70E740481C1C}">
                <a14:useLocalDpi xmlns:a14="http://schemas.microsoft.com/office/drawing/2010/main" val="0"/>
              </a:ext>
            </a:extLst>
          </a:blip>
          <a:srcRect/>
          <a:stretch>
            <a:fillRect/>
          </a:stretch>
        </p:blipFill>
        <p:spPr bwMode="auto">
          <a:xfrm>
            <a:off x="107504" y="478224"/>
            <a:ext cx="412750" cy="647700"/>
          </a:xfrm>
          <a:prstGeom prst="rect">
            <a:avLst/>
          </a:prstGeom>
          <a:noFill/>
          <a:ln>
            <a:noFill/>
          </a:ln>
        </p:spPr>
      </p:pic>
      <p:pic>
        <p:nvPicPr>
          <p:cNvPr id="12" name="Imagen 11" descr="http://www.aulaclic.es/access2003/graficos/desple_total.gif"/>
          <p:cNvPicPr/>
          <p:nvPr/>
        </p:nvPicPr>
        <p:blipFill>
          <a:blip r:embed="rId4">
            <a:extLst>
              <a:ext uri="{28A0092B-C50C-407E-A947-70E740481C1C}">
                <a14:useLocalDpi xmlns:a14="http://schemas.microsoft.com/office/drawing/2010/main" val="0"/>
              </a:ext>
            </a:extLst>
          </a:blip>
          <a:srcRect t="8101"/>
          <a:stretch>
            <a:fillRect/>
          </a:stretch>
        </p:blipFill>
        <p:spPr bwMode="auto">
          <a:xfrm>
            <a:off x="6300192" y="116632"/>
            <a:ext cx="2603500" cy="3003550"/>
          </a:xfrm>
          <a:prstGeom prst="rect">
            <a:avLst/>
          </a:prstGeom>
          <a:noFill/>
          <a:ln>
            <a:noFill/>
          </a:ln>
        </p:spPr>
      </p:pic>
      <p:sp>
        <p:nvSpPr>
          <p:cNvPr id="5" name="Rectángulo 4"/>
          <p:cNvSpPr/>
          <p:nvPr/>
        </p:nvSpPr>
        <p:spPr>
          <a:xfrm>
            <a:off x="179512" y="964224"/>
            <a:ext cx="6120680" cy="2717667"/>
          </a:xfrm>
          <a:prstGeom prst="rect">
            <a:avLst/>
          </a:prstGeom>
        </p:spPr>
        <p:txBody>
          <a:bodyPr wrap="square">
            <a:spAutoFit/>
          </a:bodyPr>
          <a:lstStyle/>
          <a:p>
            <a:pPr marL="342900" lvl="0" indent="-342900" algn="just">
              <a:lnSpc>
                <a:spcPct val="115000"/>
              </a:lnSpc>
              <a:spcBef>
                <a:spcPts val="600"/>
              </a:spcBef>
              <a:spcAft>
                <a:spcPts val="0"/>
              </a:spcAft>
              <a:buFont typeface="Symbol" panose="05050102010706020507" pitchFamily="18" charset="2"/>
              <a:buChar char=""/>
            </a:pPr>
            <a:r>
              <a:rPr lang="es-ES" sz="1200" dirty="0">
                <a:latin typeface="Cambria" panose="02040503050406030204" pitchFamily="18" charset="0"/>
                <a:ea typeface="Times New Roman" panose="02020603050405020304" pitchFamily="18" charset="0"/>
                <a:cs typeface="Times New Roman" panose="02020603050405020304" pitchFamily="18" charset="0"/>
              </a:rPr>
              <a:t>La opción</a:t>
            </a:r>
            <a:r>
              <a:rPr lang="es-ES" sz="1200" b="1" i="1" u="sng" dirty="0">
                <a:latin typeface="Cambria" panose="02040503050406030204" pitchFamily="18" charset="0"/>
                <a:ea typeface="Times New Roman" panose="02020603050405020304" pitchFamily="18" charset="0"/>
                <a:cs typeface="Times New Roman" panose="02020603050405020304" pitchFamily="18" charset="0"/>
              </a:rPr>
              <a:t> Suma</a:t>
            </a:r>
            <a:r>
              <a:rPr lang="es-ES" sz="1200" dirty="0">
                <a:latin typeface="Cambria" panose="02040503050406030204" pitchFamily="18" charset="0"/>
                <a:ea typeface="Times New Roman" panose="02020603050405020304" pitchFamily="18" charset="0"/>
                <a:cs typeface="Times New Roman" panose="02020603050405020304" pitchFamily="18" charset="0"/>
              </a:rPr>
              <a:t> calcula la suma de los valores indicados en el campo. </a:t>
            </a:r>
            <a:endParaRPr lang="es-ES" sz="1200" dirty="0" smtClean="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0"/>
              </a:spcAft>
              <a:buFont typeface="Symbol" panose="05050102010706020507" pitchFamily="18" charset="2"/>
              <a:buChar char=""/>
            </a:pPr>
            <a:r>
              <a:rPr lang="es-ES" sz="1200" dirty="0" smtClean="0">
                <a:latin typeface="Cambria" panose="02040503050406030204" pitchFamily="18" charset="0"/>
                <a:ea typeface="Times New Roman" panose="02020603050405020304" pitchFamily="18" charset="0"/>
                <a:cs typeface="Times New Roman" panose="02020603050405020304" pitchFamily="18" charset="0"/>
              </a:rPr>
              <a:t>La </a:t>
            </a:r>
            <a:r>
              <a:rPr lang="es-ES" sz="1200" dirty="0">
                <a:latin typeface="Cambria" panose="02040503050406030204" pitchFamily="18" charset="0"/>
                <a:ea typeface="Times New Roman" panose="02020603050405020304" pitchFamily="18" charset="0"/>
                <a:cs typeface="Times New Roman" panose="02020603050405020304" pitchFamily="18" charset="0"/>
              </a:rPr>
              <a:t>opción </a:t>
            </a:r>
            <a:r>
              <a:rPr lang="es-ES" sz="1200" b="1" i="1" u="sng" dirty="0">
                <a:latin typeface="Cambria" panose="02040503050406030204" pitchFamily="18" charset="0"/>
                <a:ea typeface="Times New Roman" panose="02020603050405020304" pitchFamily="18" charset="0"/>
                <a:cs typeface="Times New Roman" panose="02020603050405020304" pitchFamily="18" charset="0"/>
              </a:rPr>
              <a:t>Promedio</a:t>
            </a:r>
            <a:r>
              <a:rPr lang="es-ES" sz="1200" dirty="0">
                <a:latin typeface="Cambria" panose="02040503050406030204" pitchFamily="18" charset="0"/>
                <a:ea typeface="Times New Roman" panose="02020603050405020304" pitchFamily="18" charset="0"/>
                <a:cs typeface="Times New Roman" panose="02020603050405020304" pitchFamily="18" charset="0"/>
              </a:rPr>
              <a:t> calcula el promedio (la media aritmética) de los valores contenidos en el </a:t>
            </a:r>
            <a:r>
              <a:rPr lang="es-ES" sz="1200" dirty="0" smtClean="0">
                <a:latin typeface="Cambria" panose="02040503050406030204" pitchFamily="18" charset="0"/>
                <a:ea typeface="Times New Roman" panose="02020603050405020304" pitchFamily="18" charset="0"/>
                <a:cs typeface="Times New Roman" panose="02020603050405020304" pitchFamily="18" charset="0"/>
              </a:rPr>
              <a:t>campo</a:t>
            </a:r>
          </a:p>
          <a:p>
            <a:pPr marL="342900" lvl="0" indent="-342900" algn="just">
              <a:lnSpc>
                <a:spcPct val="115000"/>
              </a:lnSpc>
              <a:spcAft>
                <a:spcPts val="0"/>
              </a:spcAft>
              <a:buFont typeface="Symbol" panose="05050102010706020507" pitchFamily="18" charset="2"/>
              <a:buChar char=""/>
            </a:pPr>
            <a:r>
              <a:rPr lang="es-ES" sz="1200" dirty="0" smtClean="0">
                <a:latin typeface="Cambria" panose="02040503050406030204" pitchFamily="18" charset="0"/>
                <a:ea typeface="Times New Roman" panose="02020603050405020304" pitchFamily="18" charset="0"/>
                <a:cs typeface="Times New Roman" panose="02020603050405020304" pitchFamily="18" charset="0"/>
              </a:rPr>
              <a:t>La </a:t>
            </a:r>
            <a:r>
              <a:rPr lang="es-ES" sz="1200" dirty="0">
                <a:latin typeface="Cambria" panose="02040503050406030204" pitchFamily="18" charset="0"/>
                <a:ea typeface="Times New Roman" panose="02020603050405020304" pitchFamily="18" charset="0"/>
                <a:cs typeface="Times New Roman" panose="02020603050405020304" pitchFamily="18" charset="0"/>
              </a:rPr>
              <a:t>opción </a:t>
            </a:r>
            <a:r>
              <a:rPr lang="es-ES" sz="1200" b="1" i="1" u="sng" dirty="0" err="1">
                <a:latin typeface="Cambria" panose="02040503050406030204" pitchFamily="18" charset="0"/>
                <a:ea typeface="Times New Roman" panose="02020603050405020304" pitchFamily="18" charset="0"/>
                <a:cs typeface="Times New Roman" panose="02020603050405020304" pitchFamily="18" charset="0"/>
              </a:rPr>
              <a:t>DesvEst</a:t>
            </a:r>
            <a:r>
              <a:rPr lang="es-ES" sz="1200" dirty="0">
                <a:latin typeface="Cambria" panose="02040503050406030204" pitchFamily="18" charset="0"/>
                <a:ea typeface="Times New Roman" panose="02020603050405020304" pitchFamily="18" charset="0"/>
                <a:cs typeface="Times New Roman" panose="02020603050405020304" pitchFamily="18" charset="0"/>
              </a:rPr>
              <a:t> calcula la desviación estándar de los valores contenidos en la columna indicada en el argumento</a:t>
            </a:r>
            <a:r>
              <a:rPr lang="es-ES" sz="1200" dirty="0" smtClean="0">
                <a:latin typeface="Cambria" panose="02040503050406030204" pitchFamily="18" charset="0"/>
                <a:ea typeface="Times New Roman" panose="02020603050405020304" pitchFamily="18" charset="0"/>
                <a:cs typeface="Times New Roman" panose="02020603050405020304" pitchFamily="18" charset="0"/>
              </a:rPr>
              <a:t>.</a:t>
            </a:r>
            <a:endParaRPr lang="es-ES" sz="11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s-ES" sz="1200" dirty="0">
                <a:latin typeface="Cambria" panose="02040503050406030204" pitchFamily="18" charset="0"/>
                <a:ea typeface="Times New Roman" panose="02020603050405020304" pitchFamily="18" charset="0"/>
                <a:cs typeface="Times New Roman" panose="02020603050405020304" pitchFamily="18" charset="0"/>
              </a:rPr>
              <a:t>La opción </a:t>
            </a:r>
            <a:r>
              <a:rPr lang="es-ES" sz="1200" b="1" i="1" u="sng" dirty="0">
                <a:latin typeface="Cambria" panose="02040503050406030204" pitchFamily="18" charset="0"/>
                <a:ea typeface="Times New Roman" panose="02020603050405020304" pitchFamily="18" charset="0"/>
                <a:cs typeface="Times New Roman" panose="02020603050405020304" pitchFamily="18" charset="0"/>
              </a:rPr>
              <a:t>Var</a:t>
            </a:r>
            <a:r>
              <a:rPr lang="es-ES" sz="1200" dirty="0">
                <a:latin typeface="Cambria" panose="02040503050406030204" pitchFamily="18" charset="0"/>
                <a:ea typeface="Times New Roman" panose="02020603050405020304" pitchFamily="18" charset="0"/>
                <a:cs typeface="Times New Roman" panose="02020603050405020304" pitchFamily="18" charset="0"/>
              </a:rPr>
              <a:t> calcula la varianza de los valores contenidos en la columna indicada en el argumento. </a:t>
            </a:r>
            <a:endParaRPr lang="es-ES" sz="1200" dirty="0" smtClean="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s-ES" sz="1200" dirty="0" smtClean="0">
                <a:latin typeface="Cambria" panose="02040503050406030204" pitchFamily="18" charset="0"/>
                <a:ea typeface="Times New Roman" panose="02020603050405020304" pitchFamily="18" charset="0"/>
                <a:cs typeface="Times New Roman" panose="02020603050405020304" pitchFamily="18" charset="0"/>
              </a:rPr>
              <a:t>Las </a:t>
            </a:r>
            <a:r>
              <a:rPr lang="es-ES" sz="1200" dirty="0">
                <a:latin typeface="Cambria" panose="02040503050406030204" pitchFamily="18" charset="0"/>
                <a:ea typeface="Times New Roman" panose="02020603050405020304" pitchFamily="18" charset="0"/>
                <a:cs typeface="Times New Roman" panose="02020603050405020304" pitchFamily="18" charset="0"/>
              </a:rPr>
              <a:t>opciones </a:t>
            </a:r>
            <a:r>
              <a:rPr lang="es-ES" sz="1200" b="1" i="1" u="sng" dirty="0" err="1">
                <a:latin typeface="Cambria" panose="02040503050406030204" pitchFamily="18" charset="0"/>
                <a:ea typeface="Times New Roman" panose="02020603050405020304" pitchFamily="18" charset="0"/>
                <a:cs typeface="Times New Roman" panose="02020603050405020304" pitchFamily="18" charset="0"/>
              </a:rPr>
              <a:t>Mín</a:t>
            </a:r>
            <a:r>
              <a:rPr lang="es-ES" sz="1200" b="1" i="1" u="sng" dirty="0">
                <a:latin typeface="Cambria" panose="02040503050406030204" pitchFamily="18" charset="0"/>
                <a:ea typeface="Times New Roman" panose="02020603050405020304" pitchFamily="18" charset="0"/>
                <a:cs typeface="Times New Roman" panose="02020603050405020304" pitchFamily="18" charset="0"/>
              </a:rPr>
              <a:t> y Max</a:t>
            </a:r>
            <a:r>
              <a:rPr lang="es-ES" sz="1200" dirty="0">
                <a:latin typeface="Cambria" panose="02040503050406030204" pitchFamily="18" charset="0"/>
                <a:ea typeface="Times New Roman" panose="02020603050405020304" pitchFamily="18" charset="0"/>
                <a:cs typeface="Times New Roman" panose="02020603050405020304" pitchFamily="18" charset="0"/>
              </a:rPr>
              <a:t> determinan los valores menores y mayores respectivamente de la columna</a:t>
            </a:r>
            <a:r>
              <a:rPr lang="es-ES" sz="1200" dirty="0" smtClean="0">
                <a:latin typeface="Cambria" panose="02040503050406030204" pitchFamily="18" charset="0"/>
                <a:ea typeface="Times New Roman" panose="02020603050405020304" pitchFamily="18" charset="0"/>
                <a:cs typeface="Times New Roman" panose="02020603050405020304" pitchFamily="18" charset="0"/>
              </a:rPr>
              <a:t>. </a:t>
            </a:r>
            <a:endParaRPr lang="es-ES" sz="11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s-ES" sz="1200" dirty="0">
                <a:latin typeface="Cambria" panose="02040503050406030204" pitchFamily="18" charset="0"/>
                <a:ea typeface="Times New Roman" panose="02020603050405020304" pitchFamily="18" charset="0"/>
                <a:cs typeface="Times New Roman" panose="02020603050405020304" pitchFamily="18" charset="0"/>
              </a:rPr>
              <a:t> Las opciones </a:t>
            </a:r>
            <a:r>
              <a:rPr lang="es-ES" sz="1200" b="1" i="1" u="sng" dirty="0">
                <a:latin typeface="Cambria" panose="02040503050406030204" pitchFamily="18" charset="0"/>
                <a:ea typeface="Times New Roman" panose="02020603050405020304" pitchFamily="18" charset="0"/>
                <a:cs typeface="Times New Roman" panose="02020603050405020304" pitchFamily="18" charset="0"/>
              </a:rPr>
              <a:t>Primero y Último</a:t>
            </a:r>
            <a:r>
              <a:rPr lang="es-ES" sz="1200" dirty="0">
                <a:latin typeface="Cambria" panose="02040503050406030204" pitchFamily="18" charset="0"/>
                <a:ea typeface="Times New Roman" panose="02020603050405020304" pitchFamily="18" charset="0"/>
                <a:cs typeface="Times New Roman" panose="02020603050405020304" pitchFamily="18" charset="0"/>
              </a:rPr>
              <a:t> se utilizan para obtener el primer y último registro del grupo sobre el que se realizan los cálculos</a:t>
            </a:r>
            <a:r>
              <a:rPr lang="es-ES" sz="1200" dirty="0" smtClean="0">
                <a:latin typeface="Cambria" panose="02040503050406030204" pitchFamily="18" charset="0"/>
                <a:ea typeface="Times New Roman" panose="02020603050405020304" pitchFamily="18" charset="0"/>
                <a:cs typeface="Times New Roman" panose="02020603050405020304" pitchFamily="18" charset="0"/>
              </a:rPr>
              <a:t>.</a:t>
            </a:r>
          </a:p>
          <a:p>
            <a:pPr marL="342900" lvl="0" indent="-342900" algn="just">
              <a:lnSpc>
                <a:spcPct val="115000"/>
              </a:lnSpc>
              <a:spcAft>
                <a:spcPts val="0"/>
              </a:spcAft>
              <a:buFont typeface="Symbol" panose="05050102010706020507" pitchFamily="18" charset="2"/>
              <a:buChar char=""/>
            </a:pPr>
            <a:r>
              <a:rPr lang="es-ES" sz="1200" dirty="0" smtClean="0">
                <a:latin typeface="Cambria" panose="02040503050406030204" pitchFamily="18" charset="0"/>
                <a:ea typeface="Times New Roman" panose="02020603050405020304" pitchFamily="18" charset="0"/>
                <a:cs typeface="Times New Roman" panose="02020603050405020304" pitchFamily="18" charset="0"/>
              </a:rPr>
              <a:t>La </a:t>
            </a:r>
            <a:r>
              <a:rPr lang="es-ES" sz="1200" dirty="0">
                <a:latin typeface="Cambria" panose="02040503050406030204" pitchFamily="18" charset="0"/>
                <a:ea typeface="Times New Roman" panose="02020603050405020304" pitchFamily="18" charset="0"/>
                <a:cs typeface="Times New Roman" panose="02020603050405020304" pitchFamily="18" charset="0"/>
              </a:rPr>
              <a:t>opción </a:t>
            </a:r>
            <a:r>
              <a:rPr lang="es-ES" sz="1200" b="1" i="1" u="sng" dirty="0">
                <a:latin typeface="Cambria" panose="02040503050406030204" pitchFamily="18" charset="0"/>
                <a:ea typeface="Times New Roman" panose="02020603050405020304" pitchFamily="18" charset="0"/>
                <a:cs typeface="Times New Roman" panose="02020603050405020304" pitchFamily="18" charset="0"/>
              </a:rPr>
              <a:t>Cuenta</a:t>
            </a:r>
            <a:r>
              <a:rPr lang="es-ES" sz="1200" dirty="0">
                <a:latin typeface="Cambria" panose="02040503050406030204" pitchFamily="18" charset="0"/>
                <a:ea typeface="Times New Roman" panose="02020603050405020304" pitchFamily="18" charset="0"/>
                <a:cs typeface="Times New Roman" panose="02020603050405020304" pitchFamily="18" charset="0"/>
              </a:rPr>
              <a:t> </a:t>
            </a:r>
            <a:r>
              <a:rPr lang="es-ES" sz="1200" dirty="0" err="1">
                <a:latin typeface="Cambria" panose="02040503050406030204" pitchFamily="18" charset="0"/>
                <a:ea typeface="Times New Roman" panose="02020603050405020304" pitchFamily="18" charset="0"/>
                <a:cs typeface="Times New Roman" panose="02020603050405020304" pitchFamily="18" charset="0"/>
              </a:rPr>
              <a:t>cuenta</a:t>
            </a:r>
            <a:r>
              <a:rPr lang="es-ES" sz="1200" dirty="0">
                <a:latin typeface="Cambria" panose="02040503050406030204" pitchFamily="18" charset="0"/>
                <a:ea typeface="Times New Roman" panose="02020603050405020304" pitchFamily="18" charset="0"/>
                <a:cs typeface="Times New Roman" panose="02020603050405020304" pitchFamily="18" charset="0"/>
              </a:rPr>
              <a:t> el número de valores que hay en la </a:t>
            </a:r>
            <a:r>
              <a:rPr lang="es-ES" sz="1200" dirty="0" smtClean="0">
                <a:latin typeface="Cambria" panose="02040503050406030204" pitchFamily="18" charset="0"/>
                <a:ea typeface="Times New Roman" panose="02020603050405020304" pitchFamily="18" charset="0"/>
                <a:cs typeface="Times New Roman" panose="02020603050405020304" pitchFamily="18" charset="0"/>
              </a:rPr>
              <a:t>columna..</a:t>
            </a:r>
            <a:endParaRPr lang="es-ES" sz="11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14" name="Rectángulo 13"/>
          <p:cNvSpPr/>
          <p:nvPr/>
        </p:nvSpPr>
        <p:spPr>
          <a:xfrm>
            <a:off x="115698" y="3720685"/>
            <a:ext cx="2368070" cy="307777"/>
          </a:xfrm>
          <a:prstGeom prst="rect">
            <a:avLst/>
          </a:prstGeom>
        </p:spPr>
        <p:txBody>
          <a:bodyPr wrap="square">
            <a:spAutoFit/>
          </a:bodyPr>
          <a:lstStyle/>
          <a:p>
            <a:r>
              <a:rPr lang="es-ES" sz="1400" i="1"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La función agrupar registros</a:t>
            </a:r>
            <a:endParaRPr lang="es-ES" sz="1400" dirty="0">
              <a:solidFill>
                <a:srgbClr val="FF0000"/>
              </a:solidFill>
            </a:endParaRPr>
          </a:p>
        </p:txBody>
      </p:sp>
      <p:sp>
        <p:nvSpPr>
          <p:cNvPr id="6" name="Rectángulo 5"/>
          <p:cNvSpPr/>
          <p:nvPr/>
        </p:nvSpPr>
        <p:spPr>
          <a:xfrm>
            <a:off x="20540" y="3981230"/>
            <a:ext cx="9015956" cy="1015663"/>
          </a:xfrm>
          <a:prstGeom prst="rect">
            <a:avLst/>
          </a:prstGeom>
        </p:spPr>
        <p:txBody>
          <a:bodyPr wrap="square">
            <a:spAutoFit/>
          </a:bodyPr>
          <a:lstStyle/>
          <a:p>
            <a:pPr algn="just"/>
            <a:r>
              <a:rPr lang="es-ES" sz="1400" dirty="0" smtClean="0">
                <a:latin typeface="Cambria" panose="02040503050406030204" pitchFamily="18" charset="0"/>
                <a:ea typeface="Times New Roman" panose="02020603050405020304" pitchFamily="18" charset="0"/>
                <a:cs typeface="Times New Roman" panose="02020603050405020304" pitchFamily="18" charset="0"/>
              </a:rPr>
              <a:t>Una </a:t>
            </a:r>
            <a:r>
              <a:rPr lang="es-ES" sz="1400" dirty="0">
                <a:latin typeface="Cambria" panose="02040503050406030204" pitchFamily="18" charset="0"/>
                <a:ea typeface="Times New Roman" panose="02020603050405020304" pitchFamily="18" charset="0"/>
                <a:cs typeface="Times New Roman" panose="02020603050405020304" pitchFamily="18" charset="0"/>
              </a:rPr>
              <a:t>consulta de resumen sin columnas de agrupación obtiene una única fila resultado y los cálculos se realizan sobre todos los registros del origen. Cuando se incluye una columna de agrupación Access forma grupos con todos los registros que tienen el mismo valor en la columna de agrupación y cada grupo así formado genera una fila en el resultado de la consulta y además todos los cálculos definidos se realizan sobre los registros de cada grupo</a:t>
            </a:r>
            <a:r>
              <a:rPr lang="es-ES" dirty="0">
                <a:latin typeface="Cambria" panose="02040503050406030204" pitchFamily="18" charset="0"/>
                <a:ea typeface="Times New Roman" panose="02020603050405020304" pitchFamily="18" charset="0"/>
                <a:cs typeface="Times New Roman" panose="02020603050405020304" pitchFamily="18" charset="0"/>
              </a:rPr>
              <a:t>.</a:t>
            </a:r>
            <a:endParaRPr lang="es-ES" dirty="0"/>
          </a:p>
        </p:txBody>
      </p:sp>
      <p:pic>
        <p:nvPicPr>
          <p:cNvPr id="16" name="Imagen 15" descr="http://www.aulaclic.es/access2003/graficos/consulta_alumnos_poblacion.gif"/>
          <p:cNvPicPr/>
          <p:nvPr/>
        </p:nvPicPr>
        <p:blipFill>
          <a:blip r:embed="rId5">
            <a:extLst>
              <a:ext uri="{28A0092B-C50C-407E-A947-70E740481C1C}">
                <a14:useLocalDpi xmlns:a14="http://schemas.microsoft.com/office/drawing/2010/main" val="0"/>
              </a:ext>
            </a:extLst>
          </a:blip>
          <a:srcRect t="10001"/>
          <a:stretch>
            <a:fillRect/>
          </a:stretch>
        </p:blipFill>
        <p:spPr bwMode="auto">
          <a:xfrm>
            <a:off x="107504" y="4969104"/>
            <a:ext cx="1728192" cy="1763263"/>
          </a:xfrm>
          <a:prstGeom prst="rect">
            <a:avLst/>
          </a:prstGeom>
          <a:noFill/>
          <a:ln>
            <a:noFill/>
          </a:ln>
        </p:spPr>
      </p:pic>
      <p:sp>
        <p:nvSpPr>
          <p:cNvPr id="8" name="Rectángulo 7"/>
          <p:cNvSpPr/>
          <p:nvPr/>
        </p:nvSpPr>
        <p:spPr>
          <a:xfrm>
            <a:off x="1889035" y="5112071"/>
            <a:ext cx="7147461" cy="1323439"/>
          </a:xfrm>
          <a:prstGeom prst="rect">
            <a:avLst/>
          </a:prstGeom>
          <a:ln>
            <a:solidFill>
              <a:schemeClr val="tx2">
                <a:lumMod val="40000"/>
                <a:lumOff val="60000"/>
              </a:schemeClr>
            </a:solidFill>
          </a:ln>
        </p:spPr>
        <p:txBody>
          <a:bodyPr wrap="square">
            <a:spAutoFit/>
          </a:bodyPr>
          <a:lstStyle/>
          <a:p>
            <a:pPr algn="just"/>
            <a:r>
              <a:rPr lang="es-ES" sz="1600" dirty="0">
                <a:latin typeface="Cambria" panose="02040503050406030204" pitchFamily="18" charset="0"/>
                <a:ea typeface="Times New Roman" panose="02020603050405020304" pitchFamily="18" charset="0"/>
                <a:cs typeface="Times New Roman" panose="02020603050405020304" pitchFamily="18" charset="0"/>
              </a:rPr>
              <a:t>Por ejemplo queremos saber cuántos alumnos tenemos en cada población. Tenemos que indicar que queremos contar los registros de la tabla Alumnado pero antes agrupándolos por el campo Población. De esta manera la función cuenta() la calculará sobre cada grupo de registros (los alumnos de la misma población). </a:t>
            </a:r>
            <a:endParaRPr lang="es-ES" sz="1600" dirty="0"/>
          </a:p>
        </p:txBody>
      </p:sp>
    </p:spTree>
    <p:extLst>
      <p:ext uri="{BB962C8B-B14F-4D97-AF65-F5344CB8AC3E}">
        <p14:creationId xmlns:p14="http://schemas.microsoft.com/office/powerpoint/2010/main" val="2832931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0" name="Rectángulo 9"/>
          <p:cNvSpPr/>
          <p:nvPr/>
        </p:nvSpPr>
        <p:spPr>
          <a:xfrm>
            <a:off x="107504" y="116632"/>
            <a:ext cx="5760640" cy="338554"/>
          </a:xfrm>
          <a:prstGeom prst="rect">
            <a:avLst/>
          </a:prstGeom>
        </p:spPr>
        <p:txBody>
          <a:bodyPr wrap="square">
            <a:spAutoFit/>
          </a:bodyPr>
          <a:lstStyle/>
          <a:p>
            <a:r>
              <a:rPr lang="es-ES" sz="1600" b="1" dirty="0" smtClean="0"/>
              <a:t>3 Consultas avanzadas: Trabajar con campos calculados</a:t>
            </a:r>
            <a:endParaRPr lang="es-ES" sz="1600" b="1" kern="0" dirty="0">
              <a:solidFill>
                <a:srgbClr val="000000"/>
              </a:solidFill>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2" name="Rectángulo 1"/>
          <p:cNvSpPr/>
          <p:nvPr/>
        </p:nvSpPr>
        <p:spPr>
          <a:xfrm>
            <a:off x="42110" y="455186"/>
            <a:ext cx="9066909" cy="584775"/>
          </a:xfrm>
          <a:prstGeom prst="rect">
            <a:avLst/>
          </a:prstGeom>
        </p:spPr>
        <p:txBody>
          <a:bodyPr wrap="square">
            <a:spAutoFit/>
          </a:bodyPr>
          <a:lstStyle/>
          <a:p>
            <a:r>
              <a:rPr lang="es-ES" sz="1600" dirty="0">
                <a:latin typeface="Cambria" panose="02040503050406030204" pitchFamily="18" charset="0"/>
                <a:ea typeface="Times New Roman" panose="02020603050405020304" pitchFamily="18" charset="0"/>
                <a:cs typeface="Times New Roman" panose="02020603050405020304" pitchFamily="18" charset="0"/>
              </a:rPr>
              <a:t>En ocasiones tendremos la necesidad de realizar operaciones matemáticas con algún campo. Podemos crear campos vacíos y rellenarlos con datos provenientes de alguna operación entre dos o más campos</a:t>
            </a:r>
            <a:endParaRPr lang="es-ES" sz="1600" dirty="0"/>
          </a:p>
        </p:txBody>
      </p:sp>
      <p:sp>
        <p:nvSpPr>
          <p:cNvPr id="3" name="Rectángulo 2"/>
          <p:cNvSpPr/>
          <p:nvPr/>
        </p:nvSpPr>
        <p:spPr>
          <a:xfrm>
            <a:off x="52644" y="1124744"/>
            <a:ext cx="4572000" cy="738664"/>
          </a:xfrm>
          <a:prstGeom prst="rect">
            <a:avLst/>
          </a:prstGeom>
        </p:spPr>
        <p:txBody>
          <a:bodyPr>
            <a:spAutoFit/>
          </a:bodyPr>
          <a:lstStyle/>
          <a:p>
            <a:pPr algn="just"/>
            <a:r>
              <a:rPr lang="es-ES" sz="1400" dirty="0">
                <a:latin typeface="Cambria" panose="02040503050406030204" pitchFamily="18" charset="0"/>
                <a:ea typeface="Times New Roman" panose="02020603050405020304" pitchFamily="18" charset="0"/>
                <a:cs typeface="Times New Roman" panose="02020603050405020304" pitchFamily="18" charset="0"/>
              </a:rPr>
              <a:t>Supongamos que hemos subido la cuota mensual a todos los inquilinos en 500 </a:t>
            </a:r>
            <a:r>
              <a:rPr lang="es-ES" sz="1400" dirty="0" err="1">
                <a:latin typeface="Cambria" panose="02040503050406030204" pitchFamily="18" charset="0"/>
                <a:ea typeface="Times New Roman" panose="02020603050405020304" pitchFamily="18" charset="0"/>
                <a:cs typeface="Times New Roman" panose="02020603050405020304" pitchFamily="18" charset="0"/>
              </a:rPr>
              <a:t>um</a:t>
            </a:r>
            <a:r>
              <a:rPr lang="es-ES" sz="1400" dirty="0">
                <a:latin typeface="Cambria" panose="02040503050406030204" pitchFamily="18" charset="0"/>
                <a:ea typeface="Times New Roman" panose="02020603050405020304" pitchFamily="18" charset="0"/>
                <a:cs typeface="Times New Roman" panose="02020603050405020304" pitchFamily="18" charset="0"/>
              </a:rPr>
              <a:t>. Es evidente que sería una paliza modificar uno a uno todos los campos de los precios. </a:t>
            </a:r>
            <a:endParaRPr lang="es-ES" sz="1400" dirty="0"/>
          </a:p>
        </p:txBody>
      </p:sp>
      <p:pic>
        <p:nvPicPr>
          <p:cNvPr id="5" name="Imagen 4" descr="access6a"/>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297226"/>
            <a:ext cx="2381250" cy="393700"/>
          </a:xfrm>
          <a:prstGeom prst="rect">
            <a:avLst/>
          </a:prstGeom>
          <a:noFill/>
          <a:ln>
            <a:noFill/>
          </a:ln>
        </p:spPr>
      </p:pic>
      <p:sp>
        <p:nvSpPr>
          <p:cNvPr id="4" name="Rectángulo 3"/>
          <p:cNvSpPr/>
          <p:nvPr/>
        </p:nvSpPr>
        <p:spPr>
          <a:xfrm>
            <a:off x="0" y="1863408"/>
            <a:ext cx="3099631" cy="369332"/>
          </a:xfrm>
          <a:prstGeom prst="rect">
            <a:avLst/>
          </a:prstGeom>
        </p:spPr>
        <p:txBody>
          <a:bodyPr wrap="none">
            <a:spAutoFit/>
          </a:bodyPr>
          <a:lstStyle/>
          <a:p>
            <a:r>
              <a:rPr lang="es-ES" b="1" i="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El generador de expresiones</a:t>
            </a:r>
            <a:endParaRPr lang="es-ES" b="1" dirty="0">
              <a:solidFill>
                <a:srgbClr val="FF0000"/>
              </a:solidFill>
            </a:endParaRPr>
          </a:p>
        </p:txBody>
      </p:sp>
      <p:sp>
        <p:nvSpPr>
          <p:cNvPr id="6" name="Rectángulo 5"/>
          <p:cNvSpPr/>
          <p:nvPr/>
        </p:nvSpPr>
        <p:spPr>
          <a:xfrm>
            <a:off x="-1" y="2132857"/>
            <a:ext cx="9109019" cy="584775"/>
          </a:xfrm>
          <a:prstGeom prst="rect">
            <a:avLst/>
          </a:prstGeom>
        </p:spPr>
        <p:txBody>
          <a:bodyPr wrap="square">
            <a:spAutoFit/>
          </a:bodyPr>
          <a:lstStyle/>
          <a:p>
            <a:r>
              <a:rPr lang="es-ES" sz="1600" i="1" dirty="0">
                <a:latin typeface="Cambria" panose="02040503050406030204" pitchFamily="18" charset="0"/>
                <a:ea typeface="Times New Roman" panose="02020603050405020304" pitchFamily="18" charset="0"/>
                <a:cs typeface="Times New Roman" panose="02020603050405020304" pitchFamily="18" charset="0"/>
              </a:rPr>
              <a:t>Para calcular u operar con campos contamos con una potente herramienta como es el generador de expresiones</a:t>
            </a:r>
            <a:endParaRPr lang="es-ES" sz="1600" i="1" dirty="0"/>
          </a:p>
        </p:txBody>
      </p:sp>
      <p:pic>
        <p:nvPicPr>
          <p:cNvPr id="8" name="Imagen 7"/>
          <p:cNvPicPr/>
          <p:nvPr/>
        </p:nvPicPr>
        <p:blipFill>
          <a:blip r:embed="rId4">
            <a:extLst>
              <a:ext uri="{28A0092B-C50C-407E-A947-70E740481C1C}">
                <a14:useLocalDpi xmlns:a14="http://schemas.microsoft.com/office/drawing/2010/main" val="0"/>
              </a:ext>
            </a:extLst>
          </a:blip>
          <a:srcRect/>
          <a:stretch>
            <a:fillRect/>
          </a:stretch>
        </p:blipFill>
        <p:spPr bwMode="auto">
          <a:xfrm>
            <a:off x="179512" y="2852936"/>
            <a:ext cx="3799276" cy="3303656"/>
          </a:xfrm>
          <a:prstGeom prst="rect">
            <a:avLst/>
          </a:prstGeom>
          <a:noFill/>
          <a:ln>
            <a:noFill/>
          </a:ln>
        </p:spPr>
      </p:pic>
      <p:pic>
        <p:nvPicPr>
          <p:cNvPr id="9" name="Imagen 8"/>
          <p:cNvPicPr/>
          <p:nvPr/>
        </p:nvPicPr>
        <p:blipFill>
          <a:blip r:embed="rId5">
            <a:extLst>
              <a:ext uri="{28A0092B-C50C-407E-A947-70E740481C1C}">
                <a14:useLocalDpi xmlns:a14="http://schemas.microsoft.com/office/drawing/2010/main" val="0"/>
              </a:ext>
            </a:extLst>
          </a:blip>
          <a:srcRect/>
          <a:stretch>
            <a:fillRect/>
          </a:stretch>
        </p:blipFill>
        <p:spPr bwMode="auto">
          <a:xfrm>
            <a:off x="4427984" y="3284984"/>
            <a:ext cx="4226272" cy="2252628"/>
          </a:xfrm>
          <a:prstGeom prst="rect">
            <a:avLst/>
          </a:prstGeom>
          <a:noFill/>
          <a:ln>
            <a:noFill/>
          </a:ln>
        </p:spPr>
      </p:pic>
    </p:spTree>
    <p:extLst>
      <p:ext uri="{BB962C8B-B14F-4D97-AF65-F5344CB8AC3E}">
        <p14:creationId xmlns:p14="http://schemas.microsoft.com/office/powerpoint/2010/main" val="3726757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0" name="Rectángulo 9"/>
          <p:cNvSpPr/>
          <p:nvPr/>
        </p:nvSpPr>
        <p:spPr>
          <a:xfrm>
            <a:off x="107504" y="116632"/>
            <a:ext cx="5760640" cy="338554"/>
          </a:xfrm>
          <a:prstGeom prst="rect">
            <a:avLst/>
          </a:prstGeom>
        </p:spPr>
        <p:txBody>
          <a:bodyPr wrap="square">
            <a:spAutoFit/>
          </a:bodyPr>
          <a:lstStyle/>
          <a:p>
            <a:r>
              <a:rPr lang="es-ES" sz="1600" b="1" dirty="0" smtClean="0"/>
              <a:t>3 Consultas avanzadas: Trabajar con campos calculados</a:t>
            </a:r>
            <a:endParaRPr lang="es-ES" sz="1600" b="1" kern="0" dirty="0">
              <a:solidFill>
                <a:srgbClr val="000000"/>
              </a:solidFill>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2" name="Rectángulo 1"/>
          <p:cNvSpPr/>
          <p:nvPr/>
        </p:nvSpPr>
        <p:spPr>
          <a:xfrm>
            <a:off x="107504" y="474983"/>
            <a:ext cx="4775666" cy="395236"/>
          </a:xfrm>
          <a:prstGeom prst="rect">
            <a:avLst/>
          </a:prstGeom>
        </p:spPr>
        <p:txBody>
          <a:bodyPr wrap="none">
            <a:spAutoFit/>
          </a:bodyPr>
          <a:lstStyle/>
          <a:p>
            <a:pPr>
              <a:lnSpc>
                <a:spcPct val="115000"/>
              </a:lnSpc>
              <a:spcBef>
                <a:spcPts val="1000"/>
              </a:spcBef>
              <a:spcAft>
                <a:spcPts val="0"/>
              </a:spcAft>
            </a:pPr>
            <a:r>
              <a:rPr lang="es-ES" b="1" i="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Empleo de funciones frecuentes incorporadas</a:t>
            </a:r>
            <a:endParaRPr lang="es-ES" b="1" dirty="0">
              <a:solidFill>
                <a:srgbClr val="FF0000"/>
              </a:solidFill>
              <a:effectLst/>
              <a:latin typeface="Book Antiqua" panose="02040602050305030304" pitchFamily="18" charset="0"/>
              <a:ea typeface="Times New Roman" panose="02020603050405020304" pitchFamily="18" charset="0"/>
              <a:cs typeface="Times New Roman" panose="02020603050405020304" pitchFamily="18" charset="0"/>
            </a:endParaRPr>
          </a:p>
        </p:txBody>
      </p:sp>
      <p:pic>
        <p:nvPicPr>
          <p:cNvPr id="15" name="Imagen 14"/>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55186"/>
            <a:ext cx="3994150" cy="1879600"/>
          </a:xfrm>
          <a:prstGeom prst="rect">
            <a:avLst/>
          </a:prstGeom>
          <a:noFill/>
          <a:ln>
            <a:noFill/>
          </a:ln>
        </p:spPr>
      </p:pic>
      <p:pic>
        <p:nvPicPr>
          <p:cNvPr id="17" name="Imagen 16"/>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682468"/>
            <a:ext cx="6120680" cy="3738713"/>
          </a:xfrm>
          <a:prstGeom prst="rect">
            <a:avLst/>
          </a:prstGeom>
          <a:noFill/>
          <a:ln>
            <a:noFill/>
          </a:ln>
        </p:spPr>
      </p:pic>
    </p:spTree>
    <p:extLst>
      <p:ext uri="{BB962C8B-B14F-4D97-AF65-F5344CB8AC3E}">
        <p14:creationId xmlns:p14="http://schemas.microsoft.com/office/powerpoint/2010/main" val="1595431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107504" y="116632"/>
            <a:ext cx="4775666" cy="338554"/>
          </a:xfrm>
          <a:prstGeom prst="rect">
            <a:avLst/>
          </a:prstGeom>
        </p:spPr>
        <p:txBody>
          <a:bodyPr wrap="square">
            <a:spAutoFit/>
          </a:bodyPr>
          <a:lstStyle/>
          <a:p>
            <a:r>
              <a:rPr lang="es-ES" sz="1600" b="1" dirty="0" smtClean="0"/>
              <a:t>4 Consultas avanzadas: Consulta de Acciones</a:t>
            </a:r>
            <a:endParaRPr lang="es-ES" sz="1600" b="1" kern="0" dirty="0">
              <a:solidFill>
                <a:srgbClr val="000000"/>
              </a:solidFill>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4" name="Rectángulo 3"/>
          <p:cNvSpPr/>
          <p:nvPr/>
        </p:nvSpPr>
        <p:spPr>
          <a:xfrm>
            <a:off x="107504" y="474983"/>
            <a:ext cx="3223959" cy="410882"/>
          </a:xfrm>
          <a:prstGeom prst="rect">
            <a:avLst/>
          </a:prstGeom>
        </p:spPr>
        <p:txBody>
          <a:bodyPr wrap="none">
            <a:spAutoFit/>
          </a:bodyPr>
          <a:lstStyle/>
          <a:p>
            <a:pPr>
              <a:lnSpc>
                <a:spcPct val="115000"/>
              </a:lnSpc>
              <a:spcBef>
                <a:spcPts val="1000"/>
              </a:spcBef>
              <a:spcAft>
                <a:spcPts val="0"/>
              </a:spcAft>
            </a:pPr>
            <a:r>
              <a:rPr lang="es-ES" b="1" i="1" dirty="0" smtClean="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Consulta de creación de tabla</a:t>
            </a:r>
            <a:endParaRPr lang="es-ES" b="1" dirty="0">
              <a:solidFill>
                <a:srgbClr val="FF0000"/>
              </a:solidFill>
              <a:effectLst/>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2" name="Rectángulo 1"/>
          <p:cNvSpPr/>
          <p:nvPr/>
        </p:nvSpPr>
        <p:spPr>
          <a:xfrm>
            <a:off x="107504" y="764704"/>
            <a:ext cx="8928992" cy="830997"/>
          </a:xfrm>
          <a:prstGeom prst="rect">
            <a:avLst/>
          </a:prstGeom>
        </p:spPr>
        <p:txBody>
          <a:bodyPr wrap="square">
            <a:spAutoFit/>
          </a:bodyPr>
          <a:lstStyle/>
          <a:p>
            <a:pPr algn="just"/>
            <a:r>
              <a:rPr lang="es-ES" sz="1600" dirty="0">
                <a:latin typeface="Cambria" panose="02040503050406030204" pitchFamily="18" charset="0"/>
                <a:ea typeface="Times New Roman" panose="02020603050405020304" pitchFamily="18" charset="0"/>
                <a:cs typeface="Times New Roman" panose="02020603050405020304" pitchFamily="18" charset="0"/>
              </a:rPr>
              <a:t>Este tipo de consultas crean una nueva </a:t>
            </a:r>
            <a:r>
              <a:rPr lang="es-ES" sz="1600" dirty="0" smtClean="0">
                <a:latin typeface="Cambria" panose="02040503050406030204" pitchFamily="18" charset="0"/>
                <a:ea typeface="Times New Roman" panose="02020603050405020304" pitchFamily="18" charset="0"/>
                <a:cs typeface="Times New Roman" panose="02020603050405020304" pitchFamily="18" charset="0"/>
              </a:rPr>
              <a:t>tabla. Resulta </a:t>
            </a:r>
            <a:r>
              <a:rPr lang="es-ES" sz="1600" dirty="0">
                <a:latin typeface="Cambria" panose="02040503050406030204" pitchFamily="18" charset="0"/>
                <a:ea typeface="Times New Roman" panose="02020603050405020304" pitchFamily="18" charset="0"/>
                <a:cs typeface="Times New Roman" panose="02020603050405020304" pitchFamily="18" charset="0"/>
              </a:rPr>
              <a:t>útil, entre otras cosas</a:t>
            </a:r>
            <a:r>
              <a:rPr lang="es-ES" sz="1600" dirty="0" smtClean="0">
                <a:latin typeface="Cambria" panose="02040503050406030204" pitchFamily="18" charset="0"/>
                <a:ea typeface="Times New Roman" panose="02020603050405020304" pitchFamily="18" charset="0"/>
                <a:cs typeface="Times New Roman" panose="02020603050405020304" pitchFamily="18" charset="0"/>
              </a:rPr>
              <a:t>, </a:t>
            </a:r>
            <a:r>
              <a:rPr lang="es-ES" sz="1600" dirty="0">
                <a:latin typeface="Cambria" panose="02040503050406030204" pitchFamily="18" charset="0"/>
                <a:ea typeface="Times New Roman" panose="02020603050405020304" pitchFamily="18" charset="0"/>
                <a:cs typeface="Times New Roman" panose="02020603050405020304" pitchFamily="18" charset="0"/>
              </a:rPr>
              <a:t>hacer copias de seguridad de una tabla, crear una tabla histórica que contenga datos antiguos o mejorar el rendimiento de los formularios o informes que se basan en consultas de múltiples </a:t>
            </a:r>
            <a:r>
              <a:rPr lang="es-ES" sz="1600" dirty="0" smtClean="0">
                <a:latin typeface="Cambria" panose="02040503050406030204" pitchFamily="18" charset="0"/>
                <a:ea typeface="Times New Roman" panose="02020603050405020304" pitchFamily="18" charset="0"/>
                <a:cs typeface="Times New Roman" panose="02020603050405020304" pitchFamily="18" charset="0"/>
              </a:rPr>
              <a:t>tablas.</a:t>
            </a:r>
            <a:endParaRPr lang="es-ES" sz="1600" dirty="0"/>
          </a:p>
        </p:txBody>
      </p:sp>
      <p:pic>
        <p:nvPicPr>
          <p:cNvPr id="6" name="Imagen 5" descr="z2"/>
          <p:cNvPicPr/>
          <p:nvPr/>
        </p:nvPicPr>
        <p:blipFill>
          <a:blip r:embed="rId3">
            <a:extLst>
              <a:ext uri="{28A0092B-C50C-407E-A947-70E740481C1C}">
                <a14:useLocalDpi xmlns:a14="http://schemas.microsoft.com/office/drawing/2010/main" val="0"/>
              </a:ext>
            </a:extLst>
          </a:blip>
          <a:srcRect/>
          <a:stretch>
            <a:fillRect/>
          </a:stretch>
        </p:blipFill>
        <p:spPr bwMode="auto">
          <a:xfrm>
            <a:off x="204266" y="1595701"/>
            <a:ext cx="3075274" cy="1426631"/>
          </a:xfrm>
          <a:prstGeom prst="rect">
            <a:avLst/>
          </a:prstGeom>
          <a:noFill/>
          <a:ln>
            <a:noFill/>
          </a:ln>
        </p:spPr>
      </p:pic>
      <p:pic>
        <p:nvPicPr>
          <p:cNvPr id="8" name="Imagen 7" descr="z3"/>
          <p:cNvPicPr/>
          <p:nvPr/>
        </p:nvPicPr>
        <p:blipFill>
          <a:blip r:embed="rId4">
            <a:extLst>
              <a:ext uri="{28A0092B-C50C-407E-A947-70E740481C1C}">
                <a14:useLocalDpi xmlns:a14="http://schemas.microsoft.com/office/drawing/2010/main" val="0"/>
              </a:ext>
            </a:extLst>
          </a:blip>
          <a:srcRect/>
          <a:stretch>
            <a:fillRect/>
          </a:stretch>
        </p:blipFill>
        <p:spPr bwMode="auto">
          <a:xfrm>
            <a:off x="3331463" y="1574130"/>
            <a:ext cx="2962275" cy="1433195"/>
          </a:xfrm>
          <a:prstGeom prst="rect">
            <a:avLst/>
          </a:prstGeom>
          <a:noFill/>
          <a:ln>
            <a:noFill/>
          </a:ln>
        </p:spPr>
      </p:pic>
      <p:sp>
        <p:nvSpPr>
          <p:cNvPr id="9" name="Rectángulo 8"/>
          <p:cNvSpPr/>
          <p:nvPr/>
        </p:nvSpPr>
        <p:spPr>
          <a:xfrm>
            <a:off x="0" y="3559485"/>
            <a:ext cx="3934090" cy="410882"/>
          </a:xfrm>
          <a:prstGeom prst="rect">
            <a:avLst/>
          </a:prstGeom>
        </p:spPr>
        <p:txBody>
          <a:bodyPr wrap="none">
            <a:spAutoFit/>
          </a:bodyPr>
          <a:lstStyle/>
          <a:p>
            <a:pPr>
              <a:lnSpc>
                <a:spcPct val="115000"/>
              </a:lnSpc>
              <a:spcBef>
                <a:spcPts val="1000"/>
              </a:spcBef>
              <a:spcAft>
                <a:spcPts val="0"/>
              </a:spcAft>
            </a:pPr>
            <a:r>
              <a:rPr lang="es-ES" b="1" i="1" dirty="0" smtClean="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Consulta de eliminación de registros</a:t>
            </a:r>
            <a:endParaRPr lang="es-ES" b="1" dirty="0">
              <a:solidFill>
                <a:srgbClr val="FF0000"/>
              </a:solidFill>
              <a:effectLst/>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5" name="Rectángulo 4"/>
          <p:cNvSpPr/>
          <p:nvPr/>
        </p:nvSpPr>
        <p:spPr>
          <a:xfrm>
            <a:off x="30737" y="3932657"/>
            <a:ext cx="8961352" cy="584775"/>
          </a:xfrm>
          <a:prstGeom prst="rect">
            <a:avLst/>
          </a:prstGeom>
        </p:spPr>
        <p:txBody>
          <a:bodyPr wrap="square">
            <a:spAutoFit/>
          </a:bodyPr>
          <a:lstStyle/>
          <a:p>
            <a:pPr algn="just"/>
            <a:r>
              <a:rPr lang="es-ES" sz="1600" dirty="0">
                <a:latin typeface="Cambria" panose="02040503050406030204" pitchFamily="18" charset="0"/>
                <a:ea typeface="Times New Roman" panose="02020603050405020304" pitchFamily="18" charset="0"/>
                <a:cs typeface="Times New Roman" panose="02020603050405020304" pitchFamily="18" charset="0"/>
              </a:rPr>
              <a:t>Las consultas de eliminación son consultas que eliminan de una tabla los registros que cumplen los criterios </a:t>
            </a:r>
            <a:r>
              <a:rPr lang="es-ES" sz="1600" dirty="0" smtClean="0">
                <a:latin typeface="Cambria" panose="02040503050406030204" pitchFamily="18" charset="0"/>
                <a:ea typeface="Times New Roman" panose="02020603050405020304" pitchFamily="18" charset="0"/>
                <a:cs typeface="Times New Roman" panose="02020603050405020304" pitchFamily="18" charset="0"/>
              </a:rPr>
              <a:t>especificados. Ejemplo: Elimina los descuentos de promoción vigente por el día del padre.</a:t>
            </a:r>
            <a:endParaRPr lang="es-ES" sz="1600" dirty="0"/>
          </a:p>
        </p:txBody>
      </p:sp>
      <p:sp>
        <p:nvSpPr>
          <p:cNvPr id="10" name="Rectángulo 9"/>
          <p:cNvSpPr/>
          <p:nvPr/>
        </p:nvSpPr>
        <p:spPr>
          <a:xfrm>
            <a:off x="28221" y="4712957"/>
            <a:ext cx="9008275" cy="1077218"/>
          </a:xfrm>
          <a:prstGeom prst="rect">
            <a:avLst/>
          </a:prstGeom>
        </p:spPr>
        <p:txBody>
          <a:bodyPr wrap="square">
            <a:spAutoFit/>
          </a:bodyPr>
          <a:lstStyle/>
          <a:p>
            <a:pPr algn="just"/>
            <a:r>
              <a:rPr lang="es-ES" sz="1600" dirty="0">
                <a:latin typeface="Cambria" panose="02040503050406030204" pitchFamily="18" charset="0"/>
                <a:ea typeface="Times New Roman" panose="02020603050405020304" pitchFamily="18" charset="0"/>
                <a:cs typeface="Times New Roman" panose="02020603050405020304" pitchFamily="18" charset="0"/>
              </a:rPr>
              <a:t>Las consultas de actualización son consultas que modifican de una tabla los registros que cumplen los criterios </a:t>
            </a:r>
            <a:r>
              <a:rPr lang="es-ES" sz="1600" dirty="0" smtClean="0">
                <a:latin typeface="Cambria" panose="02040503050406030204" pitchFamily="18" charset="0"/>
                <a:ea typeface="Times New Roman" panose="02020603050405020304" pitchFamily="18" charset="0"/>
                <a:cs typeface="Times New Roman" panose="02020603050405020304" pitchFamily="18" charset="0"/>
              </a:rPr>
              <a:t>especificados. Por ejemplo actualiza tarifa de precios. Podemos </a:t>
            </a:r>
            <a:r>
              <a:rPr lang="es-ES" sz="1600" dirty="0">
                <a:latin typeface="Cambria" panose="02040503050406030204" pitchFamily="18" charset="0"/>
                <a:ea typeface="Times New Roman" panose="02020603050405020304" pitchFamily="18" charset="0"/>
                <a:cs typeface="Times New Roman" panose="02020603050405020304" pitchFamily="18" charset="0"/>
              </a:rPr>
              <a:t>subir un 10 por ciento los precios de todos los productos de limpieza, o bien subir un 5 por ciento el sueldo de las personas incluidas dentro de una determinada categoría laboral</a:t>
            </a:r>
          </a:p>
        </p:txBody>
      </p:sp>
      <p:sp>
        <p:nvSpPr>
          <p:cNvPr id="11" name="Rectángulo 10"/>
          <p:cNvSpPr/>
          <p:nvPr/>
        </p:nvSpPr>
        <p:spPr>
          <a:xfrm>
            <a:off x="3516" y="4418608"/>
            <a:ext cx="2882520" cy="395236"/>
          </a:xfrm>
          <a:prstGeom prst="rect">
            <a:avLst/>
          </a:prstGeom>
        </p:spPr>
        <p:txBody>
          <a:bodyPr wrap="none">
            <a:spAutoFit/>
          </a:bodyPr>
          <a:lstStyle/>
          <a:p>
            <a:pPr>
              <a:lnSpc>
                <a:spcPct val="115000"/>
              </a:lnSpc>
              <a:spcBef>
                <a:spcPts val="1000"/>
              </a:spcBef>
              <a:spcAft>
                <a:spcPts val="0"/>
              </a:spcAft>
            </a:pPr>
            <a:r>
              <a:rPr lang="es-ES" b="1" i="1" dirty="0" smtClean="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Consulta de actualización</a:t>
            </a:r>
            <a:endParaRPr lang="es-ES" b="1" dirty="0">
              <a:solidFill>
                <a:srgbClr val="FF0000"/>
              </a:solidFill>
              <a:effectLst/>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12" name="CuadroTexto 11"/>
          <p:cNvSpPr txBox="1"/>
          <p:nvPr/>
        </p:nvSpPr>
        <p:spPr>
          <a:xfrm>
            <a:off x="75501" y="3150699"/>
            <a:ext cx="6516977" cy="338554"/>
          </a:xfrm>
          <a:prstGeom prst="rect">
            <a:avLst/>
          </a:prstGeom>
          <a:noFill/>
        </p:spPr>
        <p:txBody>
          <a:bodyPr wrap="none" rtlCol="0">
            <a:spAutoFit/>
          </a:bodyPr>
          <a:lstStyle/>
          <a:p>
            <a:r>
              <a:rPr lang="es-ES_tradnl" sz="1600" dirty="0">
                <a:latin typeface="Cambria" panose="02040503050406030204" pitchFamily="18" charset="0"/>
                <a:ea typeface="Times New Roman" panose="02020603050405020304" pitchFamily="18" charset="0"/>
                <a:cs typeface="Times New Roman" panose="02020603050405020304" pitchFamily="18" charset="0"/>
              </a:rPr>
              <a:t>Crea una tabla con artículos en promoción para el día “ Noche en Blanco”</a:t>
            </a:r>
            <a:endParaRPr lang="es-ES" sz="1600" dirty="0">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9509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107504" y="116632"/>
            <a:ext cx="4775666" cy="338554"/>
          </a:xfrm>
          <a:prstGeom prst="rect">
            <a:avLst/>
          </a:prstGeom>
        </p:spPr>
        <p:txBody>
          <a:bodyPr wrap="square">
            <a:spAutoFit/>
          </a:bodyPr>
          <a:lstStyle/>
          <a:p>
            <a:r>
              <a:rPr lang="es-ES" sz="1600" b="1" dirty="0" smtClean="0"/>
              <a:t>4 Consultas avanzadas: Consulta de Acciones</a:t>
            </a:r>
            <a:endParaRPr lang="es-ES" sz="1600" b="1" kern="0" dirty="0">
              <a:solidFill>
                <a:srgbClr val="000000"/>
              </a:solidFill>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4" name="Rectángulo 3"/>
          <p:cNvSpPr/>
          <p:nvPr/>
        </p:nvSpPr>
        <p:spPr>
          <a:xfrm>
            <a:off x="107504" y="474983"/>
            <a:ext cx="3068469" cy="410882"/>
          </a:xfrm>
          <a:prstGeom prst="rect">
            <a:avLst/>
          </a:prstGeom>
        </p:spPr>
        <p:txBody>
          <a:bodyPr wrap="none">
            <a:spAutoFit/>
          </a:bodyPr>
          <a:lstStyle/>
          <a:p>
            <a:pPr>
              <a:lnSpc>
                <a:spcPct val="115000"/>
              </a:lnSpc>
              <a:spcBef>
                <a:spcPts val="1000"/>
              </a:spcBef>
              <a:spcAft>
                <a:spcPts val="0"/>
              </a:spcAft>
            </a:pPr>
            <a:r>
              <a:rPr lang="es-ES" b="1" i="1" dirty="0" smtClean="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Consulta de datos anexados</a:t>
            </a:r>
            <a:endParaRPr lang="es-ES" b="1" dirty="0">
              <a:solidFill>
                <a:srgbClr val="FF0000"/>
              </a:solidFill>
              <a:effectLst/>
              <a:latin typeface="Book Antiqua" panose="02040602050305030304" pitchFamily="18" charset="0"/>
              <a:ea typeface="Times New Roman" panose="02020603050405020304" pitchFamily="18" charset="0"/>
              <a:cs typeface="Times New Roman" panose="02020603050405020304" pitchFamily="18" charset="0"/>
            </a:endParaRPr>
          </a:p>
        </p:txBody>
      </p:sp>
      <p:sp>
        <p:nvSpPr>
          <p:cNvPr id="2" name="Rectángulo 1"/>
          <p:cNvSpPr/>
          <p:nvPr/>
        </p:nvSpPr>
        <p:spPr>
          <a:xfrm>
            <a:off x="107504" y="871991"/>
            <a:ext cx="6912768" cy="369332"/>
          </a:xfrm>
          <a:prstGeom prst="rect">
            <a:avLst/>
          </a:prstGeom>
        </p:spPr>
        <p:txBody>
          <a:bodyPr wrap="square">
            <a:spAutoFit/>
          </a:bodyPr>
          <a:lstStyle/>
          <a:p>
            <a:r>
              <a:rPr lang="es-ES" dirty="0" smtClean="0">
                <a:latin typeface="Cambria" panose="02040503050406030204" pitchFamily="18" charset="0"/>
                <a:ea typeface="Times New Roman" panose="02020603050405020304" pitchFamily="18" charset="0"/>
                <a:cs typeface="Times New Roman" panose="02020603050405020304" pitchFamily="18" charset="0"/>
              </a:rPr>
              <a:t>Son </a:t>
            </a:r>
            <a:r>
              <a:rPr lang="es-ES" dirty="0">
                <a:latin typeface="Cambria" panose="02040503050406030204" pitchFamily="18" charset="0"/>
                <a:ea typeface="Times New Roman" panose="02020603050405020304" pitchFamily="18" charset="0"/>
                <a:cs typeface="Times New Roman" panose="02020603050405020304" pitchFamily="18" charset="0"/>
              </a:rPr>
              <a:t>consultas que añaden registros de una tabla al final de otra </a:t>
            </a:r>
            <a:r>
              <a:rPr lang="es-ES" dirty="0" smtClean="0">
                <a:latin typeface="Cambria" panose="02040503050406030204" pitchFamily="18" charset="0"/>
                <a:ea typeface="Times New Roman" panose="02020603050405020304" pitchFamily="18" charset="0"/>
                <a:cs typeface="Times New Roman" panose="02020603050405020304" pitchFamily="18" charset="0"/>
              </a:rPr>
              <a:t>tabla </a:t>
            </a:r>
            <a:endParaRPr lang="es-ES" dirty="0"/>
          </a:p>
        </p:txBody>
      </p:sp>
      <p:sp>
        <p:nvSpPr>
          <p:cNvPr id="6" name="Rectángulo 5"/>
          <p:cNvSpPr/>
          <p:nvPr/>
        </p:nvSpPr>
        <p:spPr>
          <a:xfrm>
            <a:off x="138186" y="1241323"/>
            <a:ext cx="9005814" cy="584775"/>
          </a:xfrm>
          <a:prstGeom prst="rect">
            <a:avLst/>
          </a:prstGeom>
        </p:spPr>
        <p:txBody>
          <a:bodyPr wrap="square">
            <a:spAutoFit/>
          </a:bodyPr>
          <a:lstStyle/>
          <a:p>
            <a:pPr lvl="0"/>
            <a:r>
              <a:rPr lang="es-ES" sz="1600" b="1" dirty="0" smtClean="0"/>
              <a:t>5 </a:t>
            </a:r>
            <a:r>
              <a:rPr lang="es-ES" sz="1600" b="1" dirty="0"/>
              <a:t>Donde Buscar Ayuda de Access y Bases de Datos Relacionales. Los grupos de discusión. Google </a:t>
            </a:r>
            <a:r>
              <a:rPr lang="es-ES" sz="1600" b="1" dirty="0" err="1"/>
              <a:t>Groups</a:t>
            </a:r>
            <a:r>
              <a:rPr lang="es-ES" sz="1600" b="1" dirty="0" smtClean="0"/>
              <a:t>.</a:t>
            </a:r>
            <a:endParaRPr lang="es-ES" sz="1600" b="1" dirty="0"/>
          </a:p>
        </p:txBody>
      </p:sp>
      <p:pic>
        <p:nvPicPr>
          <p:cNvPr id="8" name="Imagen 7"/>
          <p:cNvPicPr/>
          <p:nvPr/>
        </p:nvPicPr>
        <p:blipFill>
          <a:blip r:embed="rId3">
            <a:extLst>
              <a:ext uri="{28A0092B-C50C-407E-A947-70E740481C1C}">
                <a14:useLocalDpi xmlns:a14="http://schemas.microsoft.com/office/drawing/2010/main" val="0"/>
              </a:ext>
            </a:extLst>
          </a:blip>
          <a:srcRect/>
          <a:stretch>
            <a:fillRect/>
          </a:stretch>
        </p:blipFill>
        <p:spPr bwMode="auto">
          <a:xfrm>
            <a:off x="474048" y="1916832"/>
            <a:ext cx="5403850" cy="1955800"/>
          </a:xfrm>
          <a:prstGeom prst="rect">
            <a:avLst/>
          </a:prstGeom>
          <a:noFill/>
          <a:ln>
            <a:noFill/>
          </a:ln>
        </p:spPr>
      </p:pic>
      <p:pic>
        <p:nvPicPr>
          <p:cNvPr id="9" name="Imagen 8"/>
          <p:cNvPicPr/>
          <p:nvPr/>
        </p:nvPicPr>
        <p:blipFill>
          <a:blip r:embed="rId4">
            <a:extLst>
              <a:ext uri="{28A0092B-C50C-407E-A947-70E740481C1C}">
                <a14:useLocalDpi xmlns:a14="http://schemas.microsoft.com/office/drawing/2010/main" val="0"/>
              </a:ext>
            </a:extLst>
          </a:blip>
          <a:srcRect/>
          <a:stretch>
            <a:fillRect/>
          </a:stretch>
        </p:blipFill>
        <p:spPr bwMode="auto">
          <a:xfrm>
            <a:off x="3923928" y="3969897"/>
            <a:ext cx="4610100" cy="984250"/>
          </a:xfrm>
          <a:prstGeom prst="rect">
            <a:avLst/>
          </a:prstGeom>
          <a:noFill/>
          <a:ln>
            <a:noFill/>
          </a:ln>
        </p:spPr>
      </p:pic>
      <p:pic>
        <p:nvPicPr>
          <p:cNvPr id="10" name="Imagen 9"/>
          <p:cNvPicPr/>
          <p:nvPr/>
        </p:nvPicPr>
        <p:blipFill>
          <a:blip r:embed="rId5">
            <a:extLst>
              <a:ext uri="{28A0092B-C50C-407E-A947-70E740481C1C}">
                <a14:useLocalDpi xmlns:a14="http://schemas.microsoft.com/office/drawing/2010/main" val="0"/>
              </a:ext>
            </a:extLst>
          </a:blip>
          <a:srcRect/>
          <a:stretch>
            <a:fillRect/>
          </a:stretch>
        </p:blipFill>
        <p:spPr bwMode="auto">
          <a:xfrm>
            <a:off x="1691680" y="5514323"/>
            <a:ext cx="5403850" cy="527050"/>
          </a:xfrm>
          <a:prstGeom prst="rect">
            <a:avLst/>
          </a:prstGeom>
          <a:noFill/>
          <a:ln>
            <a:noFill/>
          </a:ln>
        </p:spPr>
      </p:pic>
    </p:spTree>
    <p:extLst>
      <p:ext uri="{BB962C8B-B14F-4D97-AF65-F5344CB8AC3E}">
        <p14:creationId xmlns:p14="http://schemas.microsoft.com/office/powerpoint/2010/main" val="346560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1054</Words>
  <Application>Microsoft Office PowerPoint</Application>
  <PresentationFormat>Presentación en pantalla (4:3)</PresentationFormat>
  <Paragraphs>69</Paragraphs>
  <Slides>9</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Book Antiqua</vt:lpstr>
      <vt:lpstr>Calibri</vt:lpstr>
      <vt:lpstr>Cambria</vt:lpstr>
      <vt:lpstr>Symbol</vt:lpstr>
      <vt:lpstr>Times New Roman</vt:lpstr>
      <vt:lpstr>1_Tema de Office</vt:lpstr>
      <vt:lpstr>Tema: Las Consultas (y II) Tipos de uniones. Consultas avanzadas de totales y de acciones. Campos calculados, el generador de expresiones, etc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Introducción a las BDR. Generalidades del Access</dc:title>
  <dc:creator>jggomez</dc:creator>
  <cp:lastModifiedBy>Jose Ignacio Icod</cp:lastModifiedBy>
  <cp:revision>96</cp:revision>
  <dcterms:created xsi:type="dcterms:W3CDTF">2008-02-26T09:03:54Z</dcterms:created>
  <dcterms:modified xsi:type="dcterms:W3CDTF">2013-10-04T09:24:56Z</dcterms:modified>
</cp:coreProperties>
</file>